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
      <p:font typeface="Footlight MT Light" panose="0204060206030A020304"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82F"/>
    <a:srgbClr val="316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8881" autoAdjust="0"/>
  </p:normalViewPr>
  <p:slideViewPr>
    <p:cSldViewPr snapToGrid="0">
      <p:cViewPr varScale="1">
        <p:scale>
          <a:sx n="33" d="100"/>
          <a:sy n="33" d="100"/>
        </p:scale>
        <p:origin x="878" y="43"/>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6C27BA-745B-4868-8EA1-1365DF41E70F}"/>
              </a:ext>
            </a:extLst>
          </p:cNvPr>
          <p:cNvSpPr>
            <a:spLocks noGrp="1"/>
          </p:cNvSpPr>
          <p:nvPr>
            <p:ph type="hdr" sz="quarter"/>
          </p:nvPr>
        </p:nvSpPr>
        <p:spPr>
          <a:xfrm>
            <a:off x="0" y="0"/>
            <a:ext cx="3255264" cy="458788"/>
          </a:xfrm>
          <a:prstGeom prst="rect">
            <a:avLst/>
          </a:prstGeom>
        </p:spPr>
        <p:txBody>
          <a:bodyPr vert="horz" lIns="91440" tIns="45720" rIns="91440" bIns="45720" rtlCol="0"/>
          <a:lstStyle>
            <a:lvl1pPr algn="l">
              <a:defRPr sz="1200"/>
            </a:lvl1pPr>
          </a:lstStyle>
          <a:p>
            <a:r>
              <a:rPr lang="en-US" sz="2000" dirty="0">
                <a:latin typeface="Footlight MT Light" panose="0204060206030A020304" pitchFamily="18" charset="0"/>
              </a:rPr>
              <a:t>The Benefits of a Moral Life</a:t>
            </a:r>
          </a:p>
        </p:txBody>
      </p:sp>
      <p:sp>
        <p:nvSpPr>
          <p:cNvPr id="3" name="Date Placeholder 2">
            <a:extLst>
              <a:ext uri="{FF2B5EF4-FFF2-40B4-BE49-F238E27FC236}">
                <a16:creationId xmlns:a16="http://schemas.microsoft.com/office/drawing/2014/main" id="{BF1077C7-B05D-478E-8335-AF635ADD5F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22, 2018 am</a:t>
            </a:r>
          </a:p>
        </p:txBody>
      </p:sp>
      <p:sp>
        <p:nvSpPr>
          <p:cNvPr id="4" name="Footer Placeholder 3">
            <a:extLst>
              <a:ext uri="{FF2B5EF4-FFF2-40B4-BE49-F238E27FC236}">
                <a16:creationId xmlns:a16="http://schemas.microsoft.com/office/drawing/2014/main" id="{A1DEC179-FEE2-4F7F-AA73-80004CC237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F63B5D02-7BA3-4B41-A35D-EDB046E1D7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E76AC55-0DB9-46A4-8628-B6DFE7645135}" type="slidenum">
              <a:rPr lang="en-US" smtClean="0"/>
              <a:t>‹#›</a:t>
            </a:fld>
            <a:endParaRPr lang="en-US" dirty="0"/>
          </a:p>
        </p:txBody>
      </p:sp>
    </p:spTree>
    <p:extLst>
      <p:ext uri="{BB962C8B-B14F-4D97-AF65-F5344CB8AC3E}">
        <p14:creationId xmlns:p14="http://schemas.microsoft.com/office/powerpoint/2010/main" val="669549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91AE3-AFCF-4947-AF80-F6E83771F4BB}"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24F6-D841-454C-952C-E47FB8C4F9C6}" type="slidenum">
              <a:rPr lang="en-US" smtClean="0"/>
              <a:t>‹#›</a:t>
            </a:fld>
            <a:endParaRPr lang="en-US"/>
          </a:p>
        </p:txBody>
      </p:sp>
    </p:spTree>
    <p:extLst>
      <p:ext uri="{BB962C8B-B14F-4D97-AF65-F5344CB8AC3E}">
        <p14:creationId xmlns:p14="http://schemas.microsoft.com/office/powerpoint/2010/main" val="202346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Benefits of a Moral Life</a:t>
            </a:r>
          </a:p>
          <a:p>
            <a:pPr marL="171450" indent="-171450">
              <a:buFont typeface="Arial" panose="020B0604020202020204" pitchFamily="34" charset="0"/>
              <a:buChar char="•"/>
            </a:pPr>
            <a:r>
              <a:rPr lang="en-US" dirty="0"/>
              <a:t>Definition of the term MORALITY - </a:t>
            </a:r>
            <a:r>
              <a:rPr lang="en-US" sz="1200" dirty="0">
                <a:solidFill>
                  <a:schemeClr val="bg1"/>
                </a:solidFill>
                <a:effectLst>
                  <a:outerShdw blurRad="38100" dist="38100" dir="2700000" algn="tl">
                    <a:srgbClr val="000000">
                      <a:alpha val="43137"/>
                    </a:srgbClr>
                  </a:outerShdw>
                </a:effectLst>
              </a:rPr>
              <a:t>Principles concerning the distinction between right and wrong or good and bad behavior.</a:t>
            </a:r>
          </a:p>
          <a:p>
            <a:pPr marL="171450" indent="-171450">
              <a:buFont typeface="Arial" panose="020B0604020202020204" pitchFamily="34" charset="0"/>
              <a:buChar char="•"/>
            </a:pPr>
            <a:r>
              <a:rPr lang="en-US" b="1" dirty="0"/>
              <a:t>The Bible standard of morality differs from the world’s.  The question is, which is correct?</a:t>
            </a:r>
          </a:p>
          <a:p>
            <a:pPr marL="628650" lvl="1" indent="-171450">
              <a:buFont typeface="Arial" panose="020B0604020202020204" pitchFamily="34" charset="0"/>
              <a:buChar char="•"/>
            </a:pPr>
            <a:r>
              <a:rPr lang="en-US" dirty="0"/>
              <a:t>The Bible standard has generally been rejected by the world</a:t>
            </a:r>
          </a:p>
          <a:p>
            <a:pPr marL="0" lvl="0" indent="0">
              <a:buFont typeface="Arial" panose="020B0604020202020204" pitchFamily="34" charset="0"/>
              <a:buNone/>
            </a:pPr>
            <a:r>
              <a:rPr lang="en-US" b="1" dirty="0"/>
              <a:t>(Isaiah 5:20-24), </a:t>
            </a:r>
            <a:r>
              <a:rPr lang="en-US" i="1" dirty="0"/>
              <a:t>“Woe to those who call evil good, and good evil; who put darkness for light, and light for darkness; who put bitter for sweet, and sweet for bitter! </a:t>
            </a:r>
            <a:r>
              <a:rPr lang="en-US" i="1" baseline="30000" dirty="0"/>
              <a:t>21</a:t>
            </a:r>
            <a:r>
              <a:rPr lang="en-US" i="1" dirty="0"/>
              <a:t> Woe to those who are wise in their own eyes, and prudent in their own sight! </a:t>
            </a:r>
            <a:r>
              <a:rPr lang="en-US" i="1" baseline="30000" dirty="0"/>
              <a:t>22</a:t>
            </a:r>
            <a:r>
              <a:rPr lang="en-US" i="1" dirty="0"/>
              <a:t> Woe to men mighty at drinking wine, woe to men valiant for mixing intoxicating drink, </a:t>
            </a:r>
            <a:r>
              <a:rPr lang="en-US" i="1" baseline="30000" dirty="0"/>
              <a:t>23</a:t>
            </a:r>
            <a:r>
              <a:rPr lang="en-US" i="1" dirty="0"/>
              <a:t> who justify the wicked for a bribe, and take away justice from the righteous man! </a:t>
            </a:r>
            <a:r>
              <a:rPr lang="en-US" i="1" baseline="30000" dirty="0"/>
              <a:t>24</a:t>
            </a:r>
            <a:r>
              <a:rPr lang="en-US" i="1" dirty="0"/>
              <a:t> </a:t>
            </a:r>
            <a:r>
              <a:rPr lang="en-US" b="1" i="1" dirty="0"/>
              <a:t>Therefore, as the fire devours the stubble, and the flame consumes the chaff, so their root will be as rottenness, and their blossom will ascend like dust</a:t>
            </a:r>
            <a:r>
              <a:rPr lang="en-US" i="1" dirty="0"/>
              <a:t>; because they have rejected the law of the Lord of hosts, and despised the word of the Holy One of Israel.”</a:t>
            </a:r>
          </a:p>
          <a:p>
            <a:pPr marL="628650" lvl="1" indent="-171450">
              <a:buFont typeface="Arial" panose="020B0604020202020204" pitchFamily="34" charset="0"/>
              <a:buChar char="•"/>
            </a:pPr>
            <a:r>
              <a:rPr lang="en-US" dirty="0"/>
              <a:t>Consider the prophet’s dire warnings regarding disregarding what God says about right and wrong.</a:t>
            </a:r>
          </a:p>
          <a:p>
            <a:pPr marL="628650" lvl="1" indent="-171450">
              <a:buFont typeface="Arial" panose="020B0604020202020204" pitchFamily="34" charset="0"/>
              <a:buChar char="•"/>
            </a:pPr>
            <a:r>
              <a:rPr lang="en-US" dirty="0"/>
              <a:t>There are both temporal and eternal consequences to disregarding God’s views on the matter</a:t>
            </a:r>
          </a:p>
          <a:p>
            <a:pPr marL="171450" lvl="0" indent="-171450">
              <a:buFont typeface="Arial" panose="020B0604020202020204" pitchFamily="34" charset="0"/>
              <a:buChar char="•"/>
            </a:pPr>
            <a:r>
              <a:rPr lang="en-US" b="1" dirty="0"/>
              <a:t>Who is right?  Man or God?  The proof is seen by examining the consequences of living our lives by each of the two standards!</a:t>
            </a:r>
          </a:p>
        </p:txBody>
      </p:sp>
      <p:sp>
        <p:nvSpPr>
          <p:cNvPr id="4" name="Slide Number Placeholder 3"/>
          <p:cNvSpPr>
            <a:spLocks noGrp="1"/>
          </p:cNvSpPr>
          <p:nvPr>
            <p:ph type="sldNum" sz="quarter" idx="10"/>
          </p:nvPr>
        </p:nvSpPr>
        <p:spPr/>
        <p:txBody>
          <a:bodyPr/>
          <a:lstStyle/>
          <a:p>
            <a:fld id="{58D424F6-D841-454C-952C-E47FB8C4F9C6}" type="slidenum">
              <a:rPr lang="en-US" smtClean="0"/>
              <a:t>1</a:t>
            </a:fld>
            <a:endParaRPr lang="en-US"/>
          </a:p>
        </p:txBody>
      </p:sp>
    </p:spTree>
    <p:extLst>
      <p:ext uri="{BB962C8B-B14F-4D97-AF65-F5344CB8AC3E}">
        <p14:creationId xmlns:p14="http://schemas.microsoft.com/office/powerpoint/2010/main" val="131658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of course, hold that God’s way is the way of righteousness.</a:t>
            </a:r>
            <a:endParaRPr lang="en-US" b="0" dirty="0"/>
          </a:p>
          <a:p>
            <a:pPr marL="171450" indent="-171450">
              <a:buFont typeface="Arial" panose="020B0604020202020204" pitchFamily="34" charset="0"/>
              <a:buChar char="•"/>
            </a:pPr>
            <a:r>
              <a:rPr lang="en-US" b="0" dirty="0"/>
              <a:t>While men may struggle with seeing this, it is nevertheless so.</a:t>
            </a:r>
          </a:p>
          <a:p>
            <a:pPr marL="0" indent="0">
              <a:buFont typeface="Arial" panose="020B0604020202020204" pitchFamily="34" charset="0"/>
              <a:buNone/>
            </a:pPr>
            <a:r>
              <a:rPr lang="en-US" b="1" dirty="0"/>
              <a:t>(Isaiah 55:7-9), </a:t>
            </a:r>
            <a:r>
              <a:rPr lang="en-US" b="0" i="1" dirty="0"/>
              <a:t>“</a:t>
            </a:r>
            <a:r>
              <a:rPr lang="en-US" i="1" dirty="0"/>
              <a:t>Let the wicked forsake his way, and the unrighteous man his thoughts; let him return to the Lord, and He will have mercy on him; and to our God, for He will abundantly pardon. </a:t>
            </a:r>
            <a:r>
              <a:rPr lang="en-US" i="1" baseline="30000" dirty="0"/>
              <a:t>8</a:t>
            </a:r>
            <a:r>
              <a:rPr lang="en-US" i="1" dirty="0"/>
              <a:t> “For My thoughts are not your thoughts, nor are your ways My ways,” says the Lord. </a:t>
            </a:r>
            <a:r>
              <a:rPr lang="en-US" i="1" baseline="30000" dirty="0"/>
              <a:t>9</a:t>
            </a:r>
            <a:r>
              <a:rPr lang="en-US" i="1" dirty="0"/>
              <a:t> “For as the heavens are higher than the earth, so are My ways higher than your ways, and My thoughts than your thoughts.”</a:t>
            </a:r>
          </a:p>
          <a:p>
            <a:pPr marL="0" indent="0">
              <a:buFont typeface="Arial" panose="020B0604020202020204" pitchFamily="34" charset="0"/>
              <a:buNone/>
            </a:pPr>
            <a:r>
              <a:rPr lang="en-US" b="1" i="0" dirty="0"/>
              <a:t>It is important to note that we are not promising a life without conflict if we follow God’s moral commands</a:t>
            </a:r>
          </a:p>
          <a:p>
            <a:pPr marL="171450" indent="-171450">
              <a:buFont typeface="Arial" panose="020B0604020202020204" pitchFamily="34" charset="0"/>
              <a:buChar char="•"/>
            </a:pPr>
            <a:r>
              <a:rPr lang="en-US" b="1" i="0" dirty="0"/>
              <a:t>Living as God requires brings us into conflict with worldliness</a:t>
            </a:r>
          </a:p>
          <a:p>
            <a:pPr marL="0" indent="0">
              <a:buFont typeface="Arial" panose="020B0604020202020204" pitchFamily="34" charset="0"/>
              <a:buNone/>
            </a:pPr>
            <a:r>
              <a:rPr lang="en-US" b="1" i="0" dirty="0"/>
              <a:t>(John 3:19-20), </a:t>
            </a:r>
            <a:r>
              <a:rPr lang="en-US" b="0" i="1" dirty="0"/>
              <a:t>“And this is the condemnation, that the light has come into the world, and men loved darkness rather than light, because their deeds were evil.</a:t>
            </a:r>
            <a:r>
              <a:rPr lang="en-US" b="0" i="1" baseline="30000" dirty="0"/>
              <a:t> 20</a:t>
            </a:r>
            <a:r>
              <a:rPr lang="en-US" b="0" i="1" dirty="0"/>
              <a:t> For everyone practicing evil hates the light and does not come to the light, lest his deeds should be exposed.”</a:t>
            </a:r>
          </a:p>
          <a:p>
            <a:pPr marL="0" indent="0">
              <a:buFont typeface="Arial" panose="020B0604020202020204" pitchFamily="34" charset="0"/>
              <a:buNone/>
            </a:pPr>
            <a:r>
              <a:rPr lang="en-US" b="1" i="0" dirty="0"/>
              <a:t>(John 15:18-20), </a:t>
            </a:r>
            <a:r>
              <a:rPr lang="en-US" i="1" dirty="0"/>
              <a:t>“If the world hates you, you know that it hated Me before it hated you.</a:t>
            </a:r>
            <a:r>
              <a:rPr lang="en-US" i="1" baseline="30000" dirty="0"/>
              <a:t> 19</a:t>
            </a:r>
            <a:r>
              <a:rPr lang="en-US" i="1" dirty="0"/>
              <a:t> If you were of the world, the world would love its own. Yet because you are not of the world, but I chose you out of the world, therefore the world hates you.</a:t>
            </a:r>
            <a:r>
              <a:rPr lang="en-US" i="1" baseline="30000" dirty="0"/>
              <a:t> 20</a:t>
            </a:r>
            <a:r>
              <a:rPr lang="en-US" i="1" dirty="0"/>
              <a:t> Remember the word that I said to you, ‘A servant is not greater than his master.’ If they persecuted Me, they will also persecute you. If they kept My word, they will keep yours also.”</a:t>
            </a:r>
          </a:p>
          <a:p>
            <a:pPr marL="171450" indent="-171450">
              <a:buFont typeface="Arial" panose="020B0604020202020204" pitchFamily="34" charset="0"/>
              <a:buChar char="•"/>
            </a:pPr>
            <a:r>
              <a:rPr lang="en-US" b="1" i="0" dirty="0"/>
              <a:t>Regardless of the conflict it brings, we are obligated by God to live according to His standard of righteousness</a:t>
            </a:r>
          </a:p>
          <a:p>
            <a:r>
              <a:rPr lang="en-US" b="1" dirty="0"/>
              <a:t>(Titus 2:11-12), </a:t>
            </a:r>
            <a:r>
              <a:rPr lang="en-US" i="1" dirty="0"/>
              <a:t>“For the grace of God that brings salvation has appeared to all men,</a:t>
            </a:r>
            <a:r>
              <a:rPr lang="en-US" i="1" baseline="30000" dirty="0"/>
              <a:t> 12</a:t>
            </a:r>
            <a:r>
              <a:rPr lang="en-US" i="1" dirty="0"/>
              <a:t> teaching us that, denying ungodliness and worldly lusts, we should live soberly, righteously, and godly in the present age.”</a:t>
            </a:r>
          </a:p>
          <a:p>
            <a:pPr marL="171450" indent="-171450">
              <a:buFont typeface="Arial" panose="020B0604020202020204" pitchFamily="34" charset="0"/>
              <a:buChar char="•"/>
            </a:pPr>
            <a:r>
              <a:rPr lang="en-US" b="1" i="0" dirty="0"/>
              <a:t>There are, however, both observable and eternal benefits to living as God has prescribed!</a:t>
            </a:r>
          </a:p>
          <a:p>
            <a:r>
              <a:rPr lang="en-US" b="1" dirty="0"/>
              <a:t>(Proverbs 8:32-36) [Wisdom Speaks], </a:t>
            </a:r>
            <a:r>
              <a:rPr lang="en-US" i="1" dirty="0"/>
              <a:t>“Now therefore, listen to me, my children, for blessed are those who keep my ways. </a:t>
            </a:r>
            <a:r>
              <a:rPr lang="en-US" i="1" baseline="30000" dirty="0"/>
              <a:t>33</a:t>
            </a:r>
            <a:r>
              <a:rPr lang="en-US" i="1" dirty="0"/>
              <a:t> Hear instruction and be wise, and do not disdain it. </a:t>
            </a:r>
            <a:r>
              <a:rPr lang="en-US" i="1" baseline="30000" dirty="0"/>
              <a:t>34</a:t>
            </a:r>
            <a:r>
              <a:rPr lang="en-US" i="1" dirty="0"/>
              <a:t> Blessed is the man who listens to me, watching daily at my gates, waiting at the posts of my doors. </a:t>
            </a:r>
            <a:r>
              <a:rPr lang="en-US" i="1" baseline="30000" dirty="0"/>
              <a:t>35</a:t>
            </a:r>
            <a:r>
              <a:rPr lang="en-US" i="1" dirty="0"/>
              <a:t> For whoever finds me finds life, and obtains favor from the Lord; </a:t>
            </a:r>
            <a:r>
              <a:rPr lang="en-US" i="1" baseline="30000" dirty="0"/>
              <a:t>36</a:t>
            </a:r>
            <a:r>
              <a:rPr lang="en-US" i="1" dirty="0"/>
              <a:t> But he who sins against me wrongs his own soul; all those who hate me love death.”</a:t>
            </a:r>
          </a:p>
          <a:p>
            <a:endParaRPr lang="en-US" i="1" dirty="0"/>
          </a:p>
          <a:p>
            <a:r>
              <a:rPr lang="en-US" b="1" i="0" dirty="0"/>
              <a:t>Consider some examples to illustrate this truth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424F6-D841-454C-952C-E47FB8C4F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5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#1</a:t>
            </a:r>
          </a:p>
          <a:p>
            <a:pPr marL="171450" indent="-171450">
              <a:buFont typeface="Arial" panose="020B0604020202020204" pitchFamily="34" charset="0"/>
              <a:buChar char="•"/>
            </a:pPr>
            <a:r>
              <a:rPr lang="en-US" b="1" dirty="0"/>
              <a:t>Getting drunk (or high) brings dissipation.</a:t>
            </a:r>
          </a:p>
          <a:p>
            <a:pPr marL="0" indent="0">
              <a:buFont typeface="Arial" panose="020B0604020202020204" pitchFamily="34" charset="0"/>
              <a:buNone/>
            </a:pPr>
            <a:r>
              <a:rPr lang="en-US" b="1" dirty="0"/>
              <a:t>(Ephesians 5:18-19), </a:t>
            </a:r>
            <a:r>
              <a:rPr lang="en-US" i="1" dirty="0"/>
              <a:t>“And do not be drunk with wine, in which is dissipation; but be filled with the Spirit,</a:t>
            </a:r>
            <a:r>
              <a:rPr lang="en-US" i="1" baseline="30000" dirty="0"/>
              <a:t> 19</a:t>
            </a:r>
            <a:r>
              <a:rPr lang="en-US" i="1" dirty="0"/>
              <a:t> speaking to one another in psalms and hymns and spiritual songs, singing and making melody in your heart to the Lord.”  </a:t>
            </a:r>
          </a:p>
          <a:p>
            <a:pPr marL="628650" lvl="1" indent="-171450" rtl="0">
              <a:buFont typeface="Arial" panose="020B0604020202020204" pitchFamily="34" charset="0"/>
              <a:buChar char="•"/>
            </a:pPr>
            <a:r>
              <a:rPr lang="en-US" b="1" i="0" dirty="0"/>
              <a:t>Dissipation – (Thayer) </a:t>
            </a:r>
            <a:r>
              <a:rPr lang="en-US" sz="1200" b="0" i="0" u="none" strike="noStrike" kern="1200" baseline="0" dirty="0">
                <a:solidFill>
                  <a:schemeClr val="tx1"/>
                </a:solidFill>
                <a:latin typeface="+mn-lt"/>
                <a:ea typeface="+mn-ea"/>
                <a:cs typeface="+mn-cs"/>
              </a:rPr>
              <a:t>1) an abandoned, dissolute life; 2) profligacy, prodigality</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Synonyms - debauchery, decadence, intemperance, self-indulgence, wildness, depravity</a:t>
            </a:r>
          </a:p>
          <a:p>
            <a:pPr marL="628650" lvl="1"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Examples: </a:t>
            </a:r>
            <a:r>
              <a:rPr lang="en-US" sz="1200" b="0" i="0" u="none" strike="noStrike" kern="1200" baseline="0" dirty="0">
                <a:solidFill>
                  <a:schemeClr val="tx1"/>
                </a:solidFill>
                <a:latin typeface="+mn-lt"/>
                <a:ea typeface="+mn-ea"/>
                <a:cs typeface="+mn-cs"/>
              </a:rPr>
              <a:t>1) Alcoholics Anonymous, to help those whose lives have been destroyed by substance abuse; 2) Loss of job, family, home; 3) Liver and Heart Disease</a:t>
            </a:r>
          </a:p>
          <a:p>
            <a:pPr marL="171450" lvl="0"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Substance abuse statistics: (From drugabuse.gov – Federal government)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2013, an estimated 24.6 million Americans aged 12 or older—9.4 percent of the population—had used an illicit drug in the past month. This number is up from 8.3 percent in 2002. (Mainly from increased marijuana use)</a:t>
            </a: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Abuse of tobacco, alcohol, and illicit drugs is costly to our Nation, exacting </a:t>
            </a:r>
            <a:r>
              <a:rPr lang="en-US" sz="1200" b="1" i="0" kern="1200" dirty="0">
                <a:solidFill>
                  <a:schemeClr val="tx1"/>
                </a:solidFill>
                <a:effectLst/>
                <a:latin typeface="+mn-lt"/>
                <a:ea typeface="+mn-ea"/>
                <a:cs typeface="+mn-cs"/>
              </a:rPr>
              <a:t>more than $740 billion annually</a:t>
            </a:r>
            <a:r>
              <a:rPr lang="en-US" sz="1200" b="0" i="0" kern="1200" dirty="0">
                <a:solidFill>
                  <a:schemeClr val="tx1"/>
                </a:solidFill>
                <a:effectLst/>
                <a:latin typeface="+mn-lt"/>
                <a:ea typeface="+mn-ea"/>
                <a:cs typeface="+mn-cs"/>
              </a:rPr>
              <a:t> in costs related to crime, lost work productivity and health care.</a:t>
            </a: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More than 64,000 Americans died from drug overdoses in 2016, nearly doubled from a decade ago</a:t>
            </a: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In 2013, an estimated 28.7 million people, or 10.9 percent of persons aged 12 or older, had driven under the influence of alcohol at least once in the past year.</a:t>
            </a: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In 2013, 17.3 million Americans (6.6 percent of the population) were dependent on alcohol or had problems related to their alcohol use (abuse).</a:t>
            </a: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In 2017, 6% of high school seniors report smoking marijuana on a daily basis</a:t>
            </a:r>
          </a:p>
          <a:p>
            <a:pPr marL="171450" lvl="0"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A sober life is a one that has beneficial temporal and eternal consequences!</a:t>
            </a:r>
          </a:p>
          <a:p>
            <a:pPr marL="0" lvl="0" indent="0" rtl="0">
              <a:buFont typeface="Arial" panose="020B0604020202020204" pitchFamily="34" charset="0"/>
              <a:buNone/>
            </a:pPr>
            <a:r>
              <a:rPr lang="en-US" sz="1200" b="1" i="0" u="none" strike="noStrike" kern="1200" baseline="0" dirty="0">
                <a:solidFill>
                  <a:schemeClr val="tx1"/>
                </a:solidFill>
                <a:latin typeface="+mn-lt"/>
                <a:ea typeface="+mn-ea"/>
                <a:cs typeface="+mn-cs"/>
              </a:rPr>
              <a:t>(1 Peter 5:8), </a:t>
            </a:r>
            <a:r>
              <a:rPr lang="en-US" sz="1200" b="0" i="1" u="none" strike="noStrike" kern="1200" baseline="0" dirty="0">
                <a:solidFill>
                  <a:schemeClr val="tx1"/>
                </a:solidFill>
                <a:latin typeface="+mn-lt"/>
                <a:ea typeface="+mn-ea"/>
                <a:cs typeface="+mn-cs"/>
              </a:rPr>
              <a:t>“</a:t>
            </a:r>
            <a:r>
              <a:rPr lang="en-US" i="1" dirty="0"/>
              <a:t>Be sober, be vigilant; because your adversary the devil walks about like a roaring lion, seeking whom he may devour.”</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Note:  Sober means much more (but includes) refraining from intoxication</a:t>
            </a:r>
          </a:p>
          <a:p>
            <a:pPr marL="628650" lvl="1"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Definition: Sober – temperate, circumspect, controlled.</a:t>
            </a:r>
          </a:p>
          <a:p>
            <a:pPr marL="0" lvl="0" indent="0" rtl="0">
              <a:buFont typeface="Arial" panose="020B0604020202020204" pitchFamily="34" charset="0"/>
              <a:buNone/>
            </a:pPr>
            <a:r>
              <a:rPr lang="en-US" sz="1200" b="1" i="0" u="none" strike="noStrike" kern="1200" baseline="0" dirty="0">
                <a:solidFill>
                  <a:schemeClr val="tx1"/>
                </a:solidFill>
                <a:latin typeface="+mn-lt"/>
                <a:ea typeface="+mn-ea"/>
                <a:cs typeface="+mn-cs"/>
              </a:rPr>
              <a:t>(Proverbs 23:19-23), </a:t>
            </a:r>
            <a:r>
              <a:rPr lang="en-US" sz="1200" b="0" i="1" u="none" strike="noStrike" kern="1200" baseline="0" dirty="0">
                <a:solidFill>
                  <a:schemeClr val="tx1"/>
                </a:solidFill>
                <a:latin typeface="+mn-lt"/>
                <a:ea typeface="+mn-ea"/>
                <a:cs typeface="+mn-cs"/>
              </a:rPr>
              <a:t>“</a:t>
            </a:r>
            <a:r>
              <a:rPr lang="en-US" b="0" i="1" dirty="0"/>
              <a:t>Hear, my son, and be wise; and guide your heart in the way. </a:t>
            </a:r>
            <a:r>
              <a:rPr lang="en-US" b="0" i="1" baseline="30000" dirty="0"/>
              <a:t>20</a:t>
            </a:r>
            <a:r>
              <a:rPr lang="en-US" b="0" i="1" dirty="0"/>
              <a:t> Do not mix with winebibbers, or with gluttonous eaters of meat; </a:t>
            </a:r>
            <a:r>
              <a:rPr lang="en-US" b="0" i="1" baseline="30000" dirty="0"/>
              <a:t>21</a:t>
            </a:r>
            <a:r>
              <a:rPr lang="en-US" b="0" i="1" dirty="0"/>
              <a:t> For the drunkard and the glutton will come to poverty, and drowsiness will clothe a man with rags. </a:t>
            </a:r>
            <a:r>
              <a:rPr lang="en-US" b="0" i="1" baseline="30000" dirty="0"/>
              <a:t>22</a:t>
            </a:r>
            <a:r>
              <a:rPr lang="en-US" b="0" i="1" dirty="0"/>
              <a:t> Listen to your father who begot you, and do not despise your mother when she is old. </a:t>
            </a:r>
            <a:r>
              <a:rPr lang="en-US" b="0" i="1" baseline="30000" dirty="0"/>
              <a:t>23</a:t>
            </a:r>
            <a:r>
              <a:rPr lang="en-US" b="0" i="1" dirty="0"/>
              <a:t> Buy the truth, and do not sell it, also wisdom and instruction and understanding.”</a:t>
            </a:r>
          </a:p>
          <a:p>
            <a:pPr marL="0" lvl="0" indent="0" rtl="0">
              <a:buFont typeface="Arial" panose="020B0604020202020204" pitchFamily="34" charset="0"/>
              <a:buNone/>
            </a:pPr>
            <a:r>
              <a:rPr lang="en-US" sz="1200" b="1" i="0" u="none" strike="noStrike" kern="1200" baseline="0" dirty="0">
                <a:solidFill>
                  <a:schemeClr val="tx1"/>
                </a:solidFill>
                <a:latin typeface="+mn-lt"/>
                <a:ea typeface="+mn-ea"/>
                <a:cs typeface="+mn-cs"/>
              </a:rPr>
              <a:t>(Romans 13:13-14), </a:t>
            </a:r>
            <a:r>
              <a:rPr lang="en-US" sz="1200" b="0" i="1" u="none" strike="noStrike" kern="1200" baseline="0" dirty="0">
                <a:solidFill>
                  <a:schemeClr val="tx1"/>
                </a:solidFill>
                <a:latin typeface="+mn-lt"/>
                <a:ea typeface="+mn-ea"/>
                <a:cs typeface="+mn-cs"/>
              </a:rPr>
              <a:t>“</a:t>
            </a:r>
            <a:r>
              <a:rPr lang="en-US" i="1" dirty="0"/>
              <a:t>Let us walk properly, as in the day, not in revelry and drunkenness, not in lewdness and lust, not in strife and envy.</a:t>
            </a:r>
            <a:r>
              <a:rPr lang="en-US" i="1" baseline="30000" dirty="0"/>
              <a:t> 14</a:t>
            </a:r>
            <a:r>
              <a:rPr lang="en-US" i="1" dirty="0"/>
              <a:t> But put on the Lord Jesus Christ, and make no provision for the flesh, to fulfill its lusts.”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424F6-D841-454C-952C-E47FB8C4F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69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#2:</a:t>
            </a:r>
          </a:p>
          <a:p>
            <a:pPr marL="171450" indent="-171450">
              <a:buFont typeface="Arial" panose="020B0604020202020204" pitchFamily="34" charset="0"/>
              <a:buChar char="•"/>
            </a:pPr>
            <a:r>
              <a:rPr lang="en-US" b="1" dirty="0"/>
              <a:t>Sexual promiscuity is fraught with consequence. Both to the individual, and to children who may come as a consequence)</a:t>
            </a:r>
          </a:p>
          <a:p>
            <a:pPr marL="0" indent="0">
              <a:buFont typeface="Arial" panose="020B0604020202020204" pitchFamily="34" charset="0"/>
              <a:buNone/>
            </a:pPr>
            <a:r>
              <a:rPr lang="en-US" b="1" dirty="0"/>
              <a:t>(1 Corinthians 6:18-20), </a:t>
            </a:r>
            <a:r>
              <a:rPr lang="en-US" b="0" i="1" dirty="0"/>
              <a:t>“Flee sexual immorality. Every sin that a man does is outside the body, but he who commits sexual immorality sins against his own body.</a:t>
            </a:r>
            <a:r>
              <a:rPr lang="en-US" b="0" i="1" baseline="30000" dirty="0"/>
              <a:t> 19</a:t>
            </a:r>
            <a:r>
              <a:rPr lang="en-US" b="0" i="1" dirty="0"/>
              <a:t> Or do you not know that your body is the temple of the Holy Spirit who is in you, whom you have from God, and you are not your own?</a:t>
            </a:r>
            <a:r>
              <a:rPr lang="en-US" b="0" i="1" baseline="30000" dirty="0"/>
              <a:t> 20</a:t>
            </a:r>
            <a:r>
              <a:rPr lang="en-US" b="0" i="1" dirty="0"/>
              <a:t> For you were bought at a price; therefore glorify God in your body and in your spirit, which are God’s.”</a:t>
            </a:r>
          </a:p>
          <a:p>
            <a:pPr marL="628650" lvl="1" indent="-171450" rtl="0">
              <a:buFont typeface="Arial" panose="020B0604020202020204" pitchFamily="34" charset="0"/>
              <a:buChar char="•"/>
            </a:pPr>
            <a:r>
              <a:rPr lang="en-US" b="0" i="0" dirty="0"/>
              <a:t>Definition – Sexual immorality (</a:t>
            </a:r>
            <a:r>
              <a:rPr lang="en-US" b="0" i="0" dirty="0" err="1"/>
              <a:t>porneia</a:t>
            </a:r>
            <a:r>
              <a:rPr lang="en-US" b="0" i="0" dirty="0"/>
              <a:t>) [Thayer] </a:t>
            </a:r>
            <a:r>
              <a:rPr lang="en-US" sz="1200" b="0" i="0" u="none" strike="noStrike" kern="1200" baseline="0" dirty="0">
                <a:solidFill>
                  <a:schemeClr val="tx1"/>
                </a:solidFill>
                <a:latin typeface="+mn-lt"/>
                <a:ea typeface="+mn-ea"/>
                <a:cs typeface="+mn-cs"/>
              </a:rPr>
              <a:t>illicit sexual intercourse. i.e. - adultery, fornication, homosexuality, lesbianism, bestiality, incest</a:t>
            </a:r>
          </a:p>
          <a:p>
            <a:pPr marL="628650" lvl="1"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Defined Contextually - sex outside of the marriage relationship</a:t>
            </a:r>
          </a:p>
          <a:p>
            <a:pPr marL="0" indent="0">
              <a:buFont typeface="Arial" panose="020B0604020202020204" pitchFamily="34" charset="0"/>
              <a:buNone/>
            </a:pPr>
            <a:r>
              <a:rPr lang="en-US" b="1" i="0" dirty="0"/>
              <a:t>(Hebrews 13:4), </a:t>
            </a:r>
            <a:r>
              <a:rPr lang="en-US" b="0" i="1" dirty="0"/>
              <a:t>“</a:t>
            </a:r>
            <a:r>
              <a:rPr lang="en-US" i="1" dirty="0"/>
              <a:t>Marriage is honorable among all, and the bed undefiled; but fornicators and adulterers God will judge.”</a:t>
            </a:r>
          </a:p>
          <a:p>
            <a:pPr marL="628650" lvl="1" indent="-171450">
              <a:buFont typeface="Arial" panose="020B0604020202020204" pitchFamily="34" charset="0"/>
              <a:buChar char="•"/>
            </a:pPr>
            <a:r>
              <a:rPr lang="en-US" b="1" i="0" dirty="0"/>
              <a:t>Common consequences - Unwanted pregnancy, Sexual disease, destruction of self-esteem brought on by selfishness.  </a:t>
            </a:r>
          </a:p>
          <a:p>
            <a:pPr marL="628650" lvl="1" indent="-171450">
              <a:buFont typeface="Arial" panose="020B0604020202020204" pitchFamily="34" charset="0"/>
              <a:buChar char="•"/>
            </a:pPr>
            <a:r>
              <a:rPr lang="en-US" dirty="0"/>
              <a:t>Even the most conservative estimates from countless surveys indicate that among high school and college age individuals, well over 50% have had a Casual Sexual Relationship or Experience within the last few months.  (Some surveys reported over 80% answering positively)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2014, there were 24.2 births for every 1,000 adolescent females ages 15-19, or 249,078 babies born to females in this age group.  Nearly 89 percent of these births occurred outside of marriage.  (Note:  Texas was 4th highest in the nation, 37.8 births for every 1,000 females.)  Highest rates among Hispanics and African Americans.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Latest data complied (2016) Sexually transmitted diseases were increasing in frequency for three straight years.</a:t>
            </a:r>
          </a:p>
          <a:p>
            <a:pPr marL="628650" lvl="1" indent="-171450">
              <a:buFont typeface="Arial" panose="020B0604020202020204" pitchFamily="34" charset="0"/>
              <a:buChar char="•"/>
            </a:pPr>
            <a:r>
              <a:rPr lang="en-US" dirty="0"/>
              <a:t>Conclusion from a study done by the American Psychological Association:  “</a:t>
            </a:r>
            <a:r>
              <a:rPr lang="en-US" sz="1200" b="0" i="0" kern="1200" dirty="0">
                <a:solidFill>
                  <a:schemeClr val="tx1"/>
                </a:solidFill>
                <a:effectLst/>
                <a:latin typeface="+mn-lt"/>
                <a:ea typeface="+mn-ea"/>
                <a:cs typeface="+mn-cs"/>
              </a:rPr>
              <a:t>By definition, sexual hookups provide the allure of sex without strings attached. Despite their increasing social acceptability, however, developing research suggests that sexual hookups may leave more strings attached than many participants might first assume.”  </a:t>
            </a:r>
            <a:r>
              <a:rPr lang="en-US" sz="1200" b="1" i="0" kern="1200" dirty="0">
                <a:solidFill>
                  <a:schemeClr val="tx1"/>
                </a:solidFill>
                <a:effectLst/>
                <a:latin typeface="+mn-lt"/>
                <a:ea typeface="+mn-ea"/>
                <a:cs typeface="+mn-cs"/>
              </a:rPr>
              <a:t>(Note:  Expressions of regret, depression and feeling used were common, especially among young women).</a:t>
            </a:r>
            <a:endParaRPr lang="en-US" b="1" dirty="0"/>
          </a:p>
          <a:p>
            <a:pPr marL="171450" indent="-171450">
              <a:buFont typeface="Arial" panose="020B0604020202020204" pitchFamily="34" charset="0"/>
              <a:buChar char="•"/>
            </a:pPr>
            <a:r>
              <a:rPr lang="en-US" b="1" dirty="0"/>
              <a:t>The marriage bed is selfless, and undefiled</a:t>
            </a:r>
          </a:p>
          <a:p>
            <a:pPr marL="0" indent="0">
              <a:buFont typeface="Arial" panose="020B0604020202020204" pitchFamily="34" charset="0"/>
              <a:buNone/>
            </a:pPr>
            <a:r>
              <a:rPr lang="en-US" b="1" dirty="0"/>
              <a:t>(1 Corinthians 7:2-5), </a:t>
            </a:r>
            <a:r>
              <a:rPr lang="en-US" b="0" i="1" dirty="0"/>
              <a:t>“Nevertheless, because of sexual immorality, let each man have his own wife, and let each woman have her own husband.</a:t>
            </a:r>
            <a:r>
              <a:rPr lang="en-US" b="0" i="1" baseline="30000" dirty="0"/>
              <a:t> 3</a:t>
            </a:r>
            <a:r>
              <a:rPr lang="en-US" b="0" i="1" dirty="0"/>
              <a:t> Let the husband render to his wife the affection due her, and likewise also the wife to her husband.</a:t>
            </a:r>
            <a:r>
              <a:rPr lang="en-US" b="0" i="1" baseline="30000" dirty="0"/>
              <a:t> 4</a:t>
            </a:r>
            <a:r>
              <a:rPr lang="en-US" b="0" i="1" dirty="0"/>
              <a:t> The wife does not have authority over her own body, but the husband does. And likewise the husband does not have authority over his own body, but the wife does.</a:t>
            </a:r>
            <a:r>
              <a:rPr lang="en-US" b="0" i="1" baseline="30000" dirty="0"/>
              <a:t> 5</a:t>
            </a:r>
            <a:r>
              <a:rPr lang="en-US" b="0" i="1" dirty="0"/>
              <a:t> Do not deprive one another except with consent for a time, that you may give yourselves to fasting and prayer; and come together again so that Satan does not tempt you because of your lack of self-control.”</a:t>
            </a:r>
          </a:p>
          <a:p>
            <a:pPr marL="0" indent="0">
              <a:buFont typeface="Arial" panose="020B0604020202020204" pitchFamily="34" charset="0"/>
              <a:buNone/>
            </a:pPr>
            <a:r>
              <a:rPr lang="en-US" b="1" i="0" dirty="0"/>
              <a:t>(Ephesians 5: 28-29), [In the marriage relationship, there is love.  An effort to cherish the spouse], </a:t>
            </a:r>
            <a:r>
              <a:rPr lang="en-US" b="0" i="1" dirty="0"/>
              <a:t>“</a:t>
            </a:r>
            <a:r>
              <a:rPr lang="en-US" i="1" dirty="0"/>
              <a:t>So husbands ought to love their own wives as their own bodies; he who loves his wife loves himself.</a:t>
            </a:r>
            <a:r>
              <a:rPr lang="en-US" i="1" baseline="30000" dirty="0"/>
              <a:t> 29</a:t>
            </a:r>
            <a:r>
              <a:rPr lang="en-US" i="1" dirty="0"/>
              <a:t> For no one ever hated his own flesh, but nourishes and cherishes it, just as the Lord does the church.”</a:t>
            </a:r>
            <a:endParaRPr lang="en-US"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424F6-D841-454C-952C-E47FB8C4F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20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#3:</a:t>
            </a:r>
          </a:p>
          <a:p>
            <a:pPr marL="171450" indent="-171450">
              <a:buFont typeface="Arial" panose="020B0604020202020204" pitchFamily="34" charset="0"/>
              <a:buChar char="•"/>
            </a:pPr>
            <a:r>
              <a:rPr lang="en-US" b="1" dirty="0"/>
              <a:t>Lawlessness brings conflict with the authorities.</a:t>
            </a:r>
          </a:p>
          <a:p>
            <a:pPr marL="0" indent="0">
              <a:buFont typeface="Arial" panose="020B0604020202020204" pitchFamily="34" charset="0"/>
              <a:buNone/>
            </a:pPr>
            <a:r>
              <a:rPr lang="en-US" b="1" dirty="0"/>
              <a:t>(Romans 13:1-3), </a:t>
            </a:r>
            <a:r>
              <a:rPr lang="en-US" b="0" i="1" dirty="0"/>
              <a:t>“Let every soul be subject to the governing authorities. For there is no authority except from God, and the authorities that exist are appointed by God.</a:t>
            </a:r>
            <a:r>
              <a:rPr lang="en-US" b="0" i="1" baseline="30000" dirty="0"/>
              <a:t> 2</a:t>
            </a:r>
            <a:r>
              <a:rPr lang="en-US" b="0" i="1" dirty="0"/>
              <a:t> Therefore whoever resists the authority resists the ordinance of God, and those who resist will bring judgment on themselves.</a:t>
            </a:r>
            <a:r>
              <a:rPr lang="en-US" b="0" i="1" baseline="30000" dirty="0"/>
              <a:t> 3</a:t>
            </a:r>
            <a:r>
              <a:rPr lang="en-US" b="0" i="1" dirty="0"/>
              <a:t> For rulers are not a terror to good works, but to evil. Do you want to be unafraid of the authority? Do what is good, and you will have praise from the same.”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estimated number of violent crimes in the nation increased for the second straight year, rising 4.1 percent in 2016 when compared with 2015 data, according to the FBI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2016, there were an estimated 1,248,185 violent crimes. Murder and nonnegligent manslaughter offenses increased 8.6 percent when compared with estimates from 2015. Aggravated assault and rape (legacy definition) offenses increased 5.1 percent and 4.9 percent, respectively, and robbery increased 1.2 percent.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 any given day, the United States locks up more than 2.3 million people, more than any other country in the world per capita. More than 650,000 of those people are released from state and federal prisons every year. Within three years, more than two-thirds of them end up behind bars again.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Criminal actions lead to a vicious cycle.  Employment is difficult.  Influences in prison are negative.  Depression, drug abuse, loss of influence, all are consequences of evil 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(Proverbs 24:19-20), </a:t>
            </a:r>
            <a:r>
              <a:rPr lang="en-US" sz="1200" b="0" i="1" kern="1200" dirty="0">
                <a:solidFill>
                  <a:schemeClr val="tx1"/>
                </a:solidFill>
                <a:effectLst/>
                <a:latin typeface="+mn-lt"/>
                <a:ea typeface="+mn-ea"/>
                <a:cs typeface="+mn-cs"/>
              </a:rPr>
              <a:t>“</a:t>
            </a:r>
            <a:r>
              <a:rPr lang="en-US" i="1" dirty="0"/>
              <a:t>Do not fret because of evildoers, nor be envious of the wicked; </a:t>
            </a:r>
            <a:r>
              <a:rPr lang="en-US" i="1" baseline="30000" dirty="0"/>
              <a:t>20</a:t>
            </a:r>
            <a:r>
              <a:rPr lang="en-US" i="1" dirty="0"/>
              <a:t> For there will be no prospect for the evil man; the lamp of the wicked will be put out.”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t>The Christian has an obligation to be law-abiding</a:t>
            </a:r>
          </a:p>
          <a:p>
            <a:pPr marL="0" indent="0">
              <a:buFont typeface="Arial" panose="020B0604020202020204" pitchFamily="34" charset="0"/>
              <a:buNone/>
            </a:pPr>
            <a:r>
              <a:rPr lang="en-US" b="1" dirty="0"/>
              <a:t>(Romans 13:5-7), </a:t>
            </a:r>
            <a:r>
              <a:rPr lang="en-US" i="1" dirty="0"/>
              <a:t>“Therefore you must be subject, not only because of wrath but also for conscience’ sake.</a:t>
            </a:r>
            <a:r>
              <a:rPr lang="en-US" i="1" baseline="30000" dirty="0"/>
              <a:t> 6</a:t>
            </a:r>
            <a:r>
              <a:rPr lang="en-US" i="1" dirty="0"/>
              <a:t> For because of this you also pay taxes, for they are God's ministers attending continually to this very thing.</a:t>
            </a:r>
            <a:r>
              <a:rPr lang="en-US" i="1" baseline="30000" dirty="0"/>
              <a:t> 7</a:t>
            </a:r>
            <a:r>
              <a:rPr lang="en-US" i="1" dirty="0"/>
              <a:t> Render therefore to all their due: taxes to whom taxes are due, customs to whom customs, fear to whom fear, honor to whom honor.”</a:t>
            </a:r>
          </a:p>
          <a:p>
            <a:pPr marL="0" indent="0">
              <a:buFont typeface="Arial" panose="020B0604020202020204" pitchFamily="34" charset="0"/>
              <a:buNone/>
            </a:pPr>
            <a:r>
              <a:rPr lang="en-US" b="1" dirty="0"/>
              <a:t>(Titus 3:1-2), </a:t>
            </a:r>
            <a:r>
              <a:rPr lang="en-US" i="1" dirty="0"/>
              <a:t>“Remind them to be subject to rulers and authorities, to obey, to be ready for every good work,</a:t>
            </a:r>
            <a:r>
              <a:rPr lang="en-US" i="1" baseline="30000" dirty="0"/>
              <a:t> 2</a:t>
            </a:r>
            <a:r>
              <a:rPr lang="en-US" i="1" dirty="0"/>
              <a:t> to speak evil of no one, to be peaceable, gentle, showing all humility to all men.”</a:t>
            </a:r>
          </a:p>
          <a:p>
            <a:pPr marL="171450" indent="-171450">
              <a:buFont typeface="Arial" panose="020B0604020202020204" pitchFamily="34" charset="0"/>
              <a:buChar char="•"/>
            </a:pPr>
            <a:r>
              <a:rPr lang="en-US" dirty="0"/>
              <a:t>The law abiding citizen typically sleeps without fear.</a:t>
            </a:r>
          </a:p>
          <a:p>
            <a:pPr marL="0" indent="0">
              <a:buFont typeface="Arial" panose="020B0604020202020204" pitchFamily="34" charset="0"/>
              <a:buNone/>
            </a:pPr>
            <a:r>
              <a:rPr lang="en-US" b="1" dirty="0"/>
              <a:t>(Romans 13:3), </a:t>
            </a:r>
            <a:r>
              <a:rPr lang="en-US" dirty="0"/>
              <a:t>“</a:t>
            </a:r>
            <a:r>
              <a:rPr lang="en-US" b="0" i="1" dirty="0"/>
              <a:t>For rulers are not a terror to good works, but to evil. Do you want to be unafraid of the authority? Do what is good, and you will have praise from the same.”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424F6-D841-454C-952C-E47FB8C4F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73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1" dirty="0">
                <a:solidFill>
                  <a:schemeClr val="bg1"/>
                </a:solidFill>
                <a:effectLst/>
              </a:rPr>
              <a:t>Great joy comes in life when one lives morally as God defines the concept.</a:t>
            </a:r>
          </a:p>
          <a:p>
            <a:pPr marL="0" indent="0" algn="l">
              <a:buFont typeface="Arial" panose="020B0604020202020204" pitchFamily="34" charset="0"/>
              <a:buNone/>
            </a:pPr>
            <a:r>
              <a:rPr lang="en-US" sz="1200" b="1" dirty="0">
                <a:solidFill>
                  <a:schemeClr val="bg1"/>
                </a:solidFill>
                <a:effectLst/>
              </a:rPr>
              <a:t>(Psalm 34:10-13), </a:t>
            </a:r>
            <a:r>
              <a:rPr lang="en-US" sz="1200" i="1" dirty="0">
                <a:solidFill>
                  <a:schemeClr val="bg1"/>
                </a:solidFill>
                <a:effectLst/>
              </a:rPr>
              <a:t>“</a:t>
            </a:r>
            <a:r>
              <a:rPr lang="en-US" i="1" dirty="0">
                <a:effectLst/>
              </a:rPr>
              <a:t>The young lions lack and suffer hunger; but those who seek the Lord shall not lack any good thing. </a:t>
            </a:r>
            <a:r>
              <a:rPr lang="en-US" i="1" baseline="30000" dirty="0">
                <a:effectLst/>
              </a:rPr>
              <a:t>11</a:t>
            </a:r>
            <a:r>
              <a:rPr lang="en-US" i="1" dirty="0">
                <a:effectLst/>
              </a:rPr>
              <a:t> Come, you children, listen to me; I will teach you the fear of the Lord.</a:t>
            </a:r>
            <a:br>
              <a:rPr lang="en-US" i="1" dirty="0">
                <a:effectLst/>
              </a:rPr>
            </a:br>
            <a:r>
              <a:rPr lang="en-US" i="1" baseline="30000" dirty="0">
                <a:effectLst/>
              </a:rPr>
              <a:t>12</a:t>
            </a:r>
            <a:r>
              <a:rPr lang="en-US" i="1" dirty="0">
                <a:effectLst/>
              </a:rPr>
              <a:t> Who is the man who desires life, and loves many days, that he may see good? </a:t>
            </a:r>
            <a:r>
              <a:rPr lang="en-US" i="1" baseline="30000" dirty="0">
                <a:effectLst/>
              </a:rPr>
              <a:t>13</a:t>
            </a:r>
            <a:r>
              <a:rPr lang="en-US" i="1" dirty="0">
                <a:effectLst/>
              </a:rPr>
              <a:t> Keep your tongue from evil, and your lips from speaking deceit. </a:t>
            </a:r>
            <a:r>
              <a:rPr lang="en-US" i="1" baseline="30000" dirty="0">
                <a:effectLst/>
              </a:rPr>
              <a:t>14</a:t>
            </a:r>
            <a:r>
              <a:rPr lang="en-US" i="1" dirty="0">
                <a:effectLst/>
              </a:rPr>
              <a:t> Depart from evil and do good; seek peace and pursue it.”</a:t>
            </a:r>
            <a:endParaRPr lang="en-US" sz="1200" i="1" dirty="0">
              <a:solidFill>
                <a:schemeClr val="bg1"/>
              </a:solidFill>
              <a:effectLst/>
            </a:endParaRPr>
          </a:p>
          <a:p>
            <a:pPr marL="171450" indent="-171450" algn="l">
              <a:buFont typeface="Arial" panose="020B0604020202020204" pitchFamily="34" charset="0"/>
              <a:buChar char="•"/>
            </a:pPr>
            <a:r>
              <a:rPr lang="en-US" sz="1200" b="1" dirty="0">
                <a:solidFill>
                  <a:schemeClr val="bg1"/>
                </a:solidFill>
                <a:effectLst/>
              </a:rPr>
              <a:t>Eternal joy is the final reward of living a life that is pleasing to Him.</a:t>
            </a:r>
          </a:p>
          <a:p>
            <a:pPr marL="0" indent="0" algn="l">
              <a:buFont typeface="Arial" panose="020B0604020202020204" pitchFamily="34" charset="0"/>
              <a:buNone/>
            </a:pPr>
            <a:r>
              <a:rPr lang="en-US" sz="1200" b="1" dirty="0">
                <a:solidFill>
                  <a:schemeClr val="bg1"/>
                </a:solidFill>
                <a:effectLst/>
              </a:rPr>
              <a:t>(Ecclesiastes 12:13-14), </a:t>
            </a:r>
            <a:r>
              <a:rPr lang="en-US" sz="1200" i="1" dirty="0">
                <a:solidFill>
                  <a:schemeClr val="bg1"/>
                </a:solidFill>
                <a:effectLst/>
              </a:rPr>
              <a:t>“</a:t>
            </a:r>
            <a:r>
              <a:rPr lang="en-US" i="1" dirty="0">
                <a:effectLst/>
              </a:rPr>
              <a:t>Let us hear the conclusion of the whole matter: Fear God and keep His commandments, for this is man's all. </a:t>
            </a:r>
            <a:r>
              <a:rPr lang="en-US" i="1" baseline="30000" dirty="0">
                <a:effectLst/>
              </a:rPr>
              <a:t>14</a:t>
            </a:r>
            <a:r>
              <a:rPr lang="en-US" i="1" dirty="0">
                <a:effectLst/>
              </a:rPr>
              <a:t> For God will bring every work into judgment, including every secret thing, whether good or evil.”</a:t>
            </a:r>
          </a:p>
          <a:p>
            <a:pPr marL="0" indent="0" algn="l">
              <a:buFont typeface="Arial" panose="020B0604020202020204" pitchFamily="34" charset="0"/>
              <a:buNone/>
            </a:pPr>
            <a:endParaRPr lang="en-US" sz="1200" i="0" dirty="0">
              <a:solidFill>
                <a:schemeClr val="bg1"/>
              </a:solidFill>
              <a:effectLst/>
            </a:endParaRPr>
          </a:p>
          <a:p>
            <a:pPr marL="0" indent="0" algn="l">
              <a:buFont typeface="Arial" panose="020B0604020202020204" pitchFamily="34" charset="0"/>
              <a:buNone/>
            </a:pPr>
            <a:r>
              <a:rPr lang="en-US" sz="1200" b="1" i="0" dirty="0">
                <a:solidFill>
                  <a:schemeClr val="bg1"/>
                </a:solidFill>
                <a:effectLst/>
              </a:rPr>
              <a:t>(1 Peter 1:8-9), </a:t>
            </a:r>
            <a:r>
              <a:rPr lang="en-US" sz="1200" i="1" dirty="0">
                <a:solidFill>
                  <a:schemeClr val="bg1"/>
                </a:solidFill>
                <a:effectLst/>
              </a:rPr>
              <a:t>“</a:t>
            </a:r>
            <a:r>
              <a:rPr lang="en-US" i="1" dirty="0"/>
              <a:t>Though now you do not see Him, yet believing, you rejoice with joy inexpressible and full of glory,</a:t>
            </a:r>
            <a:r>
              <a:rPr lang="en-US" i="1" baseline="30000" dirty="0"/>
              <a:t> 9</a:t>
            </a:r>
            <a:r>
              <a:rPr lang="en-US" i="1" dirty="0"/>
              <a:t> receiving the end of your faith—the salvation of your souls.”</a:t>
            </a:r>
            <a:endParaRPr lang="en-US" sz="1200" i="1" dirty="0">
              <a:solidFill>
                <a:schemeClr val="bg1"/>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424F6-D841-454C-952C-E47FB8C4F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23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80AF-40E9-43BA-9A27-B5787F5A08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3F13D-687C-4103-933B-EA9F5A33E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7B82A-0E4D-4845-934A-E03DC5AFBE15}"/>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5" name="Footer Placeholder 4">
            <a:extLst>
              <a:ext uri="{FF2B5EF4-FFF2-40B4-BE49-F238E27FC236}">
                <a16:creationId xmlns:a16="http://schemas.microsoft.com/office/drawing/2014/main" id="{F5204E24-0F8C-4630-98E8-9FE335A9B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F574-6B9C-4910-890E-058B73A02317}"/>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421377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FF61-3D3E-42A3-A28B-2F60D4A975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463B4-DE75-4B86-8EF4-90ABA4DC1B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13D7D-38A5-4E11-81B0-A085758F6853}"/>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5" name="Footer Placeholder 4">
            <a:extLst>
              <a:ext uri="{FF2B5EF4-FFF2-40B4-BE49-F238E27FC236}">
                <a16:creationId xmlns:a16="http://schemas.microsoft.com/office/drawing/2014/main" id="{2CE33BFF-1A5E-4924-AABE-E5E00D904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A12D9-611E-4086-9396-44A0F337116B}"/>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307290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14E57-51E6-4C8C-8F63-B063E09D54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966DC-441A-4121-BA3B-30CFDD5AC8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BD1D0-5685-4A2A-9288-DE0FE622B931}"/>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5" name="Footer Placeholder 4">
            <a:extLst>
              <a:ext uri="{FF2B5EF4-FFF2-40B4-BE49-F238E27FC236}">
                <a16:creationId xmlns:a16="http://schemas.microsoft.com/office/drawing/2014/main" id="{0C70166E-4717-4678-BF26-F74813098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205A7-AA4E-4E57-82EA-3684FDFE44B3}"/>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144115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9085-0223-41E4-B7EE-D527FC2107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C10A1-3EA3-4200-BB9E-76195020B0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2AE80-1A10-41BA-B801-61684E6FF262}"/>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5" name="Footer Placeholder 4">
            <a:extLst>
              <a:ext uri="{FF2B5EF4-FFF2-40B4-BE49-F238E27FC236}">
                <a16:creationId xmlns:a16="http://schemas.microsoft.com/office/drawing/2014/main" id="{0C8B6FB3-91AF-4AED-B125-52352D9FE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86CFB-45B4-4995-86F9-CC89B365B6FB}"/>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40098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4DB1-5B15-46EA-B08C-2B8B2DDFA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2705B-9EEC-446C-A0FF-938211862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2E6EFD-6049-4A3E-A05E-AF94A55CB06B}"/>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5" name="Footer Placeholder 4">
            <a:extLst>
              <a:ext uri="{FF2B5EF4-FFF2-40B4-BE49-F238E27FC236}">
                <a16:creationId xmlns:a16="http://schemas.microsoft.com/office/drawing/2014/main" id="{3694DF52-8F99-471D-99B5-BC93E0DA6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C8176-4CE0-4B16-816F-E9654E401667}"/>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3488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432E-7F75-4D9C-892D-D33DCDADA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53699-0712-4DC3-A423-5DEDA8D677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F2CBA-60F9-499D-9F9D-71C6FDDFDC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0A35-1C9D-4DBF-9471-F1BCB28F82EA}"/>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6" name="Footer Placeholder 5">
            <a:extLst>
              <a:ext uri="{FF2B5EF4-FFF2-40B4-BE49-F238E27FC236}">
                <a16:creationId xmlns:a16="http://schemas.microsoft.com/office/drawing/2014/main" id="{628ED0FC-A3B5-4335-925A-7CBD693C0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F5882-C7BC-4E65-AC85-9416EBD0F43B}"/>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223867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93C0-2CDC-4963-9B3F-E3814B938E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9F40E8-F575-42AC-A23E-A9ED1D88A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3B3125-4E10-4521-AC95-C9E61C184D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42B24-25C3-42E2-9480-99D5277EE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E9E674-4D64-4821-963C-CEF400A317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E8FD40-EDE6-43D7-B0CE-D650BD315047}"/>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8" name="Footer Placeholder 7">
            <a:extLst>
              <a:ext uri="{FF2B5EF4-FFF2-40B4-BE49-F238E27FC236}">
                <a16:creationId xmlns:a16="http://schemas.microsoft.com/office/drawing/2014/main" id="{54187356-A2FC-42A1-9E2B-C69281B55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A378CC-7E7A-4D6B-84F2-6BDF351C5C42}"/>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1182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70F4-C4D1-48D9-926E-8AE769FAA6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13EB9C-4308-4498-9503-3F6CD5EB0C10}"/>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4" name="Footer Placeholder 3">
            <a:extLst>
              <a:ext uri="{FF2B5EF4-FFF2-40B4-BE49-F238E27FC236}">
                <a16:creationId xmlns:a16="http://schemas.microsoft.com/office/drawing/2014/main" id="{30B3AE26-0225-4988-9BA4-1DC48FAEBE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03A78-928F-4AE7-9A4F-4217AED7E8EE}"/>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44994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13B0D-8E4C-4B03-87FE-A4363AF7A0DA}"/>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3" name="Footer Placeholder 2">
            <a:extLst>
              <a:ext uri="{FF2B5EF4-FFF2-40B4-BE49-F238E27FC236}">
                <a16:creationId xmlns:a16="http://schemas.microsoft.com/office/drawing/2014/main" id="{784F8819-E4A8-48A7-923A-B84A08D669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05FE93-B8FA-4925-8C32-7172C43D7628}"/>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69831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352C-A50F-4020-925D-577BAB5A5B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64E98A-2044-4E97-B1BA-D26250502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7D1A6E-992D-4ACE-AD32-E95A2B27F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D08266-3131-4A40-86E4-2E3A076DEFB3}"/>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6" name="Footer Placeholder 5">
            <a:extLst>
              <a:ext uri="{FF2B5EF4-FFF2-40B4-BE49-F238E27FC236}">
                <a16:creationId xmlns:a16="http://schemas.microsoft.com/office/drawing/2014/main" id="{AF52312B-71BC-4636-B1D4-BF4EC74EE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B4E6-A01C-4AF2-9A57-1733F46321FA}"/>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301382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3898-FC67-449A-9A06-D957818FB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BD96F2-2320-4FBC-94ED-0C340AADA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1DA731-53EA-4B0F-8D41-947FF0198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4BAE77-5B6A-49DC-B893-2930C64DD4ED}"/>
              </a:ext>
            </a:extLst>
          </p:cNvPr>
          <p:cNvSpPr>
            <a:spLocks noGrp="1"/>
          </p:cNvSpPr>
          <p:nvPr>
            <p:ph type="dt" sz="half" idx="10"/>
          </p:nvPr>
        </p:nvSpPr>
        <p:spPr/>
        <p:txBody>
          <a:bodyPr/>
          <a:lstStyle/>
          <a:p>
            <a:fld id="{81A5F23D-6600-44CF-8B5C-154A734C7476}" type="datetimeFigureOut">
              <a:rPr lang="en-US" smtClean="0"/>
              <a:t>4/27/2018</a:t>
            </a:fld>
            <a:endParaRPr lang="en-US"/>
          </a:p>
        </p:txBody>
      </p:sp>
      <p:sp>
        <p:nvSpPr>
          <p:cNvPr id="6" name="Footer Placeholder 5">
            <a:extLst>
              <a:ext uri="{FF2B5EF4-FFF2-40B4-BE49-F238E27FC236}">
                <a16:creationId xmlns:a16="http://schemas.microsoft.com/office/drawing/2014/main" id="{79916924-41B5-4AE3-8BF1-F69DBEF5E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4F75C-B7F8-4598-A0CF-CA3A09BD2AD9}"/>
              </a:ext>
            </a:extLst>
          </p:cNvPr>
          <p:cNvSpPr>
            <a:spLocks noGrp="1"/>
          </p:cNvSpPr>
          <p:nvPr>
            <p:ph type="sldNum" sz="quarter" idx="12"/>
          </p:nvPr>
        </p:nvSpPr>
        <p:spPr/>
        <p:txBody>
          <a:bodyPr/>
          <a:lstStyle/>
          <a:p>
            <a:fld id="{7706702F-F06C-43A5-9473-97698AE52004}" type="slidenum">
              <a:rPr lang="en-US" smtClean="0"/>
              <a:t>‹#›</a:t>
            </a:fld>
            <a:endParaRPr lang="en-US"/>
          </a:p>
        </p:txBody>
      </p:sp>
    </p:spTree>
    <p:extLst>
      <p:ext uri="{BB962C8B-B14F-4D97-AF65-F5344CB8AC3E}">
        <p14:creationId xmlns:p14="http://schemas.microsoft.com/office/powerpoint/2010/main" val="281437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67C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E827D9-C560-4E4F-A260-1FD1E9513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9E0DA-F7F0-4DFE-9D57-31F286999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EAA65-E7E0-48FB-9788-03A120311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5F23D-6600-44CF-8B5C-154A734C7476}" type="datetimeFigureOut">
              <a:rPr lang="en-US" smtClean="0"/>
              <a:t>4/27/2018</a:t>
            </a:fld>
            <a:endParaRPr lang="en-US"/>
          </a:p>
        </p:txBody>
      </p:sp>
      <p:sp>
        <p:nvSpPr>
          <p:cNvPr id="5" name="Footer Placeholder 4">
            <a:extLst>
              <a:ext uri="{FF2B5EF4-FFF2-40B4-BE49-F238E27FC236}">
                <a16:creationId xmlns:a16="http://schemas.microsoft.com/office/drawing/2014/main" id="{6963E5C8-5CE0-45EE-AA38-BCA10C8E2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7935D3-06CE-487A-AF9A-89DF59F17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6702F-F06C-43A5-9473-97698AE52004}" type="slidenum">
              <a:rPr lang="en-US" smtClean="0"/>
              <a:t>‹#›</a:t>
            </a:fld>
            <a:endParaRPr lang="en-US"/>
          </a:p>
        </p:txBody>
      </p:sp>
    </p:spTree>
    <p:extLst>
      <p:ext uri="{BB962C8B-B14F-4D97-AF65-F5344CB8AC3E}">
        <p14:creationId xmlns:p14="http://schemas.microsoft.com/office/powerpoint/2010/main" val="291608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3DD9-76FA-447A-814D-07E44800E021}"/>
              </a:ext>
            </a:extLst>
          </p:cNvPr>
          <p:cNvSpPr>
            <a:spLocks noGrp="1"/>
          </p:cNvSpPr>
          <p:nvPr>
            <p:ph type="ctrTitle"/>
          </p:nvPr>
        </p:nvSpPr>
        <p:spPr>
          <a:xfrm>
            <a:off x="499893" y="230250"/>
            <a:ext cx="11204427" cy="1458702"/>
          </a:xfrm>
        </p:spPr>
        <p:txBody>
          <a:bodyPr>
            <a:normAutofit/>
          </a:bodyPr>
          <a:lstStyle/>
          <a:p>
            <a:r>
              <a:rPr lang="en-US" sz="7200" dirty="0">
                <a:solidFill>
                  <a:srgbClr val="FBC82F"/>
                </a:solidFill>
                <a:effectLst>
                  <a:outerShdw blurRad="38100" dist="38100" dir="2700000" algn="tl">
                    <a:srgbClr val="000000">
                      <a:alpha val="43137"/>
                    </a:srgbClr>
                  </a:outerShdw>
                </a:effectLst>
                <a:latin typeface="Footlight MT Light" panose="0204060206030A020304" pitchFamily="18" charset="0"/>
              </a:rPr>
              <a:t>The Benefits of a Moral Life</a:t>
            </a:r>
          </a:p>
        </p:txBody>
      </p:sp>
      <p:sp>
        <p:nvSpPr>
          <p:cNvPr id="3" name="Subtitle 2">
            <a:extLst>
              <a:ext uri="{FF2B5EF4-FFF2-40B4-BE49-F238E27FC236}">
                <a16:creationId xmlns:a16="http://schemas.microsoft.com/office/drawing/2014/main" id="{8D328211-5E15-4835-9C65-747E14E1EF5E}"/>
              </a:ext>
            </a:extLst>
          </p:cNvPr>
          <p:cNvSpPr>
            <a:spLocks noGrp="1"/>
          </p:cNvSpPr>
          <p:nvPr>
            <p:ph type="subTitle" idx="1"/>
          </p:nvPr>
        </p:nvSpPr>
        <p:spPr>
          <a:xfrm>
            <a:off x="6594438" y="2535568"/>
            <a:ext cx="5217458" cy="3790970"/>
          </a:xfrm>
        </p:spPr>
        <p:txBody>
          <a:bodyPr>
            <a:normAutofit/>
          </a:bodyPr>
          <a:lstStyle/>
          <a:p>
            <a:r>
              <a:rPr lang="en-US" sz="4400" dirty="0">
                <a:solidFill>
                  <a:schemeClr val="bg1"/>
                </a:solidFill>
                <a:effectLst>
                  <a:outerShdw blurRad="38100" dist="38100" dir="2700000" algn="tl">
                    <a:srgbClr val="000000">
                      <a:alpha val="43137"/>
                    </a:srgbClr>
                  </a:outerShdw>
                </a:effectLst>
                <a:latin typeface="Footlight MT Light" panose="0204060206030A020304" pitchFamily="18" charset="0"/>
              </a:rPr>
              <a:t>Morality</a:t>
            </a:r>
          </a:p>
          <a:p>
            <a:endParaRPr lang="en-US" sz="800" dirty="0">
              <a:solidFill>
                <a:schemeClr val="bg1"/>
              </a:solidFill>
              <a:effectLst>
                <a:outerShdw blurRad="38100" dist="38100" dir="2700000" algn="tl">
                  <a:srgbClr val="000000">
                    <a:alpha val="43137"/>
                  </a:srgbClr>
                </a:outerShdw>
              </a:effectLst>
            </a:endParaRPr>
          </a:p>
          <a:p>
            <a:pPr algn="l"/>
            <a:r>
              <a:rPr lang="en-US" sz="4000" dirty="0">
                <a:solidFill>
                  <a:schemeClr val="bg1"/>
                </a:solidFill>
                <a:effectLst>
                  <a:outerShdw blurRad="38100" dist="38100" dir="2700000" algn="tl">
                    <a:srgbClr val="000000">
                      <a:alpha val="43137"/>
                    </a:srgbClr>
                  </a:outerShdw>
                </a:effectLst>
              </a:rPr>
              <a:t>   Principles concerning the distinction between right and wrong or good and bad behavior.</a:t>
            </a:r>
          </a:p>
        </p:txBody>
      </p:sp>
      <p:pic>
        <p:nvPicPr>
          <p:cNvPr id="7" name="Picture 6">
            <a:extLst>
              <a:ext uri="{FF2B5EF4-FFF2-40B4-BE49-F238E27FC236}">
                <a16:creationId xmlns:a16="http://schemas.microsoft.com/office/drawing/2014/main" id="{6CC335D2-0EB4-434D-ACD5-7E569BC8F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93" y="2366682"/>
            <a:ext cx="5449087" cy="4491317"/>
          </a:xfrm>
          <a:prstGeom prst="rect">
            <a:avLst/>
          </a:prstGeom>
        </p:spPr>
      </p:pic>
    </p:spTree>
    <p:extLst>
      <p:ext uri="{BB962C8B-B14F-4D97-AF65-F5344CB8AC3E}">
        <p14:creationId xmlns:p14="http://schemas.microsoft.com/office/powerpoint/2010/main" val="314424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3DD9-76FA-447A-814D-07E44800E021}"/>
              </a:ext>
            </a:extLst>
          </p:cNvPr>
          <p:cNvSpPr>
            <a:spLocks noGrp="1"/>
          </p:cNvSpPr>
          <p:nvPr>
            <p:ph type="ctrTitle"/>
          </p:nvPr>
        </p:nvSpPr>
        <p:spPr>
          <a:xfrm>
            <a:off x="499893" y="230249"/>
            <a:ext cx="4745745" cy="2089617"/>
          </a:xfrm>
        </p:spPr>
        <p:txBody>
          <a:bodyPr>
            <a:noAutofit/>
          </a:bodyPr>
          <a:lstStyle/>
          <a:p>
            <a:r>
              <a:rPr lang="en-US" sz="7200" dirty="0">
                <a:solidFill>
                  <a:srgbClr val="FBC82F"/>
                </a:solidFill>
                <a:effectLst>
                  <a:outerShdw blurRad="38100" dist="38100" dir="2700000" algn="tl">
                    <a:srgbClr val="000000">
                      <a:alpha val="43137"/>
                    </a:srgbClr>
                  </a:outerShdw>
                </a:effectLst>
                <a:latin typeface="Footlight MT Light" panose="0204060206030A020304" pitchFamily="18" charset="0"/>
              </a:rPr>
              <a:t>Our Premise</a:t>
            </a:r>
          </a:p>
        </p:txBody>
      </p:sp>
      <p:sp>
        <p:nvSpPr>
          <p:cNvPr id="3" name="Subtitle 2">
            <a:extLst>
              <a:ext uri="{FF2B5EF4-FFF2-40B4-BE49-F238E27FC236}">
                <a16:creationId xmlns:a16="http://schemas.microsoft.com/office/drawing/2014/main" id="{8D328211-5E15-4835-9C65-747E14E1EF5E}"/>
              </a:ext>
            </a:extLst>
          </p:cNvPr>
          <p:cNvSpPr>
            <a:spLocks noGrp="1"/>
          </p:cNvSpPr>
          <p:nvPr>
            <p:ph type="subTitle" idx="1"/>
          </p:nvPr>
        </p:nvSpPr>
        <p:spPr>
          <a:xfrm>
            <a:off x="6096000" y="440267"/>
            <a:ext cx="5715896" cy="6079066"/>
          </a:xfrm>
        </p:spPr>
        <p:txBody>
          <a:bodyPr>
            <a:normAutofit/>
          </a:bodyPr>
          <a:lstStyle/>
          <a:p>
            <a:pPr marL="742950" indent="-742950" algn="l">
              <a:buFont typeface="+mj-lt"/>
              <a:buAutoNum type="arabicPeriod"/>
            </a:pPr>
            <a:r>
              <a:rPr lang="en-US" sz="4400" dirty="0">
                <a:solidFill>
                  <a:schemeClr val="bg1"/>
                </a:solidFill>
                <a:effectLst>
                  <a:outerShdw blurRad="38100" dist="38100" dir="2700000" algn="tl">
                    <a:srgbClr val="000000">
                      <a:alpha val="43137"/>
                    </a:srgbClr>
                  </a:outerShdw>
                </a:effectLst>
              </a:rPr>
              <a:t>Regardless of the consequences, we are obligated to live moral lives.</a:t>
            </a:r>
          </a:p>
          <a:p>
            <a:pPr marL="742950" indent="-742950" algn="l">
              <a:buFont typeface="+mj-lt"/>
              <a:buAutoNum type="arabicPeriod"/>
            </a:pPr>
            <a:r>
              <a:rPr lang="en-US" sz="4400" dirty="0">
                <a:solidFill>
                  <a:schemeClr val="bg1"/>
                </a:solidFill>
                <a:effectLst>
                  <a:outerShdw blurRad="38100" dist="38100" dir="2700000" algn="tl">
                    <a:srgbClr val="000000">
                      <a:alpha val="43137"/>
                    </a:srgbClr>
                  </a:outerShdw>
                </a:effectLst>
              </a:rPr>
              <a:t>There are great benefits, presently and in the future to live as God has prescribed.</a:t>
            </a:r>
          </a:p>
        </p:txBody>
      </p:sp>
      <p:pic>
        <p:nvPicPr>
          <p:cNvPr id="7" name="Picture 6">
            <a:extLst>
              <a:ext uri="{FF2B5EF4-FFF2-40B4-BE49-F238E27FC236}">
                <a16:creationId xmlns:a16="http://schemas.microsoft.com/office/drawing/2014/main" id="{6CC335D2-0EB4-434D-ACD5-7E569BC8F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93" y="2946400"/>
            <a:ext cx="4745745" cy="3911599"/>
          </a:xfrm>
          <a:prstGeom prst="rect">
            <a:avLst/>
          </a:prstGeom>
        </p:spPr>
      </p:pic>
    </p:spTree>
    <p:extLst>
      <p:ext uri="{BB962C8B-B14F-4D97-AF65-F5344CB8AC3E}">
        <p14:creationId xmlns:p14="http://schemas.microsoft.com/office/powerpoint/2010/main" val="2366288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3DD9-76FA-447A-814D-07E44800E021}"/>
              </a:ext>
            </a:extLst>
          </p:cNvPr>
          <p:cNvSpPr>
            <a:spLocks noGrp="1"/>
          </p:cNvSpPr>
          <p:nvPr>
            <p:ph type="ctrTitle"/>
          </p:nvPr>
        </p:nvSpPr>
        <p:spPr>
          <a:xfrm>
            <a:off x="499893" y="230249"/>
            <a:ext cx="4745745" cy="1852551"/>
          </a:xfrm>
        </p:spPr>
        <p:txBody>
          <a:bodyPr>
            <a:noAutofit/>
          </a:bodyPr>
          <a:lstStyle/>
          <a:p>
            <a:r>
              <a:rPr lang="en-US" sz="7200" dirty="0">
                <a:solidFill>
                  <a:srgbClr val="FBC82F"/>
                </a:solidFill>
                <a:effectLst>
                  <a:outerShdw blurRad="38100" dist="38100" dir="2700000" algn="tl">
                    <a:srgbClr val="000000">
                      <a:alpha val="43137"/>
                    </a:srgbClr>
                  </a:outerShdw>
                </a:effectLst>
                <a:latin typeface="Footlight MT Light" panose="0204060206030A020304" pitchFamily="18" charset="0"/>
              </a:rPr>
              <a:t>Sobriety</a:t>
            </a:r>
          </a:p>
        </p:txBody>
      </p:sp>
      <p:sp>
        <p:nvSpPr>
          <p:cNvPr id="3" name="Subtitle 2">
            <a:extLst>
              <a:ext uri="{FF2B5EF4-FFF2-40B4-BE49-F238E27FC236}">
                <a16:creationId xmlns:a16="http://schemas.microsoft.com/office/drawing/2014/main" id="{8D328211-5E15-4835-9C65-747E14E1EF5E}"/>
              </a:ext>
            </a:extLst>
          </p:cNvPr>
          <p:cNvSpPr>
            <a:spLocks noGrp="1"/>
          </p:cNvSpPr>
          <p:nvPr>
            <p:ph type="subTitle" idx="1"/>
          </p:nvPr>
        </p:nvSpPr>
        <p:spPr>
          <a:xfrm>
            <a:off x="5723467" y="491067"/>
            <a:ext cx="5968640" cy="6138333"/>
          </a:xfrm>
        </p:spPr>
        <p:txBody>
          <a:bodyPr>
            <a:normAutofit/>
          </a:bodyPr>
          <a:lstStyle/>
          <a:p>
            <a:r>
              <a:rPr lang="en-US" sz="4400" b="1" cap="small" dirty="0">
                <a:solidFill>
                  <a:srgbClr val="FBC82F"/>
                </a:solidFill>
                <a:effectLst>
                  <a:outerShdw blurRad="38100" dist="38100" dir="2700000" algn="tl">
                    <a:srgbClr val="000000">
                      <a:alpha val="43137"/>
                    </a:srgbClr>
                  </a:outerShdw>
                </a:effectLst>
              </a:rPr>
              <a:t>Drunkenness brings Dissipation</a:t>
            </a:r>
          </a:p>
          <a:p>
            <a:r>
              <a:rPr lang="en-US" sz="4200" dirty="0">
                <a:solidFill>
                  <a:schemeClr val="bg1"/>
                </a:solidFill>
                <a:effectLst>
                  <a:outerShdw blurRad="38100" dist="38100" dir="2700000" algn="tl">
                    <a:srgbClr val="000000">
                      <a:alpha val="43137"/>
                    </a:srgbClr>
                  </a:outerShdw>
                </a:effectLst>
              </a:rPr>
              <a:t>Ephesians 5:18-19</a:t>
            </a:r>
          </a:p>
          <a:p>
            <a:endParaRPr lang="en-US" sz="1400" dirty="0">
              <a:solidFill>
                <a:schemeClr val="bg1"/>
              </a:solidFill>
              <a:effectLst>
                <a:outerShdw blurRad="38100" dist="38100" dir="2700000" algn="tl">
                  <a:srgbClr val="000000">
                    <a:alpha val="43137"/>
                  </a:srgbClr>
                </a:outerShdw>
              </a:effectLst>
            </a:endParaRPr>
          </a:p>
          <a:p>
            <a:r>
              <a:rPr lang="en-US" sz="4400" b="1" cap="small" dirty="0">
                <a:solidFill>
                  <a:srgbClr val="FBC82F"/>
                </a:solidFill>
                <a:effectLst>
                  <a:outerShdw blurRad="38100" dist="38100" dir="2700000" algn="tl">
                    <a:srgbClr val="000000">
                      <a:alpha val="43137"/>
                    </a:srgbClr>
                  </a:outerShdw>
                </a:effectLst>
              </a:rPr>
              <a:t>Sobriety brings Stability and Peace</a:t>
            </a:r>
          </a:p>
          <a:p>
            <a:r>
              <a:rPr lang="en-US" sz="4400" dirty="0">
                <a:solidFill>
                  <a:schemeClr val="bg1"/>
                </a:solidFill>
                <a:effectLst>
                  <a:outerShdw blurRad="38100" dist="38100" dir="2700000" algn="tl">
                    <a:srgbClr val="000000">
                      <a:alpha val="43137"/>
                    </a:srgbClr>
                  </a:outerShdw>
                </a:effectLst>
              </a:rPr>
              <a:t>1 Peter 5:8</a:t>
            </a:r>
          </a:p>
          <a:p>
            <a:r>
              <a:rPr lang="en-US" sz="4400" dirty="0">
                <a:solidFill>
                  <a:schemeClr val="bg1"/>
                </a:solidFill>
                <a:effectLst>
                  <a:outerShdw blurRad="38100" dist="38100" dir="2700000" algn="tl">
                    <a:srgbClr val="000000">
                      <a:alpha val="43137"/>
                    </a:srgbClr>
                  </a:outerShdw>
                </a:effectLst>
              </a:rPr>
              <a:t>Proverbs 23:19-23</a:t>
            </a:r>
          </a:p>
          <a:p>
            <a:r>
              <a:rPr lang="en-US" sz="4400" dirty="0">
                <a:solidFill>
                  <a:schemeClr val="bg1"/>
                </a:solidFill>
                <a:effectLst>
                  <a:outerShdw blurRad="38100" dist="38100" dir="2700000" algn="tl">
                    <a:srgbClr val="000000">
                      <a:alpha val="43137"/>
                    </a:srgbClr>
                  </a:outerShdw>
                </a:effectLst>
              </a:rPr>
              <a:t>Romans 13:13-14</a:t>
            </a:r>
          </a:p>
          <a:p>
            <a:endParaRPr lang="en-US" sz="4200" dirty="0">
              <a:solidFill>
                <a:schemeClr val="bg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6CC335D2-0EB4-434D-ACD5-7E569BC8F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93" y="2946400"/>
            <a:ext cx="4745745" cy="3911599"/>
          </a:xfrm>
          <a:prstGeom prst="rect">
            <a:avLst/>
          </a:prstGeom>
        </p:spPr>
      </p:pic>
    </p:spTree>
    <p:extLst>
      <p:ext uri="{BB962C8B-B14F-4D97-AF65-F5344CB8AC3E}">
        <p14:creationId xmlns:p14="http://schemas.microsoft.com/office/powerpoint/2010/main" val="2932842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3DD9-76FA-447A-814D-07E44800E021}"/>
              </a:ext>
            </a:extLst>
          </p:cNvPr>
          <p:cNvSpPr>
            <a:spLocks noGrp="1"/>
          </p:cNvSpPr>
          <p:nvPr>
            <p:ph type="ctrTitle"/>
          </p:nvPr>
        </p:nvSpPr>
        <p:spPr>
          <a:xfrm>
            <a:off x="499893" y="230249"/>
            <a:ext cx="4745745" cy="1852551"/>
          </a:xfrm>
        </p:spPr>
        <p:txBody>
          <a:bodyPr>
            <a:noAutofit/>
          </a:bodyPr>
          <a:lstStyle/>
          <a:p>
            <a:r>
              <a:rPr lang="en-US" sz="7200" dirty="0">
                <a:solidFill>
                  <a:srgbClr val="FBC82F"/>
                </a:solidFill>
                <a:effectLst>
                  <a:outerShdw blurRad="38100" dist="38100" dir="2700000" algn="tl">
                    <a:srgbClr val="000000">
                      <a:alpha val="43137"/>
                    </a:srgbClr>
                  </a:outerShdw>
                </a:effectLst>
                <a:latin typeface="Footlight MT Light" panose="0204060206030A020304" pitchFamily="18" charset="0"/>
              </a:rPr>
              <a:t>Monogamy</a:t>
            </a:r>
          </a:p>
        </p:txBody>
      </p:sp>
      <p:sp>
        <p:nvSpPr>
          <p:cNvPr id="3" name="Subtitle 2">
            <a:extLst>
              <a:ext uri="{FF2B5EF4-FFF2-40B4-BE49-F238E27FC236}">
                <a16:creationId xmlns:a16="http://schemas.microsoft.com/office/drawing/2014/main" id="{8D328211-5E15-4835-9C65-747E14E1EF5E}"/>
              </a:ext>
            </a:extLst>
          </p:cNvPr>
          <p:cNvSpPr>
            <a:spLocks noGrp="1"/>
          </p:cNvSpPr>
          <p:nvPr>
            <p:ph type="subTitle" idx="1"/>
          </p:nvPr>
        </p:nvSpPr>
        <p:spPr>
          <a:xfrm>
            <a:off x="5537200" y="491066"/>
            <a:ext cx="6375400" cy="6189133"/>
          </a:xfrm>
        </p:spPr>
        <p:txBody>
          <a:bodyPr>
            <a:normAutofit/>
          </a:bodyPr>
          <a:lstStyle/>
          <a:p>
            <a:r>
              <a:rPr lang="en-US" sz="4400" b="1" cap="small" dirty="0">
                <a:solidFill>
                  <a:srgbClr val="FBC82F"/>
                </a:solidFill>
                <a:effectLst>
                  <a:outerShdw blurRad="38100" dist="38100" dir="2700000" algn="tl">
                    <a:srgbClr val="000000">
                      <a:alpha val="43137"/>
                    </a:srgbClr>
                  </a:outerShdw>
                </a:effectLst>
              </a:rPr>
              <a:t>Sexual Promiscuity is Fraught w/ Consequence</a:t>
            </a:r>
          </a:p>
          <a:p>
            <a:r>
              <a:rPr lang="en-US" sz="4200" dirty="0">
                <a:solidFill>
                  <a:schemeClr val="bg1"/>
                </a:solidFill>
                <a:effectLst>
                  <a:outerShdw blurRad="38100" dist="38100" dir="2700000" algn="tl">
                    <a:srgbClr val="000000">
                      <a:alpha val="43137"/>
                    </a:srgbClr>
                  </a:outerShdw>
                </a:effectLst>
              </a:rPr>
              <a:t>1 Corinthians 6:18-20</a:t>
            </a:r>
          </a:p>
          <a:p>
            <a:r>
              <a:rPr lang="en-US" sz="4200" dirty="0">
                <a:solidFill>
                  <a:schemeClr val="bg1"/>
                </a:solidFill>
                <a:effectLst>
                  <a:outerShdw blurRad="38100" dist="38100" dir="2700000" algn="tl">
                    <a:srgbClr val="000000">
                      <a:alpha val="43137"/>
                    </a:srgbClr>
                  </a:outerShdw>
                </a:effectLst>
              </a:rPr>
              <a:t>Hebrews 13:4</a:t>
            </a:r>
          </a:p>
          <a:p>
            <a:endParaRPr lang="en-US" sz="1400" dirty="0">
              <a:solidFill>
                <a:schemeClr val="bg1"/>
              </a:solidFill>
              <a:effectLst>
                <a:outerShdw blurRad="38100" dist="38100" dir="2700000" algn="tl">
                  <a:srgbClr val="000000">
                    <a:alpha val="43137"/>
                  </a:srgbClr>
                </a:outerShdw>
              </a:effectLst>
            </a:endParaRPr>
          </a:p>
          <a:p>
            <a:r>
              <a:rPr lang="en-US" sz="4400" b="1" cap="small" dirty="0">
                <a:solidFill>
                  <a:srgbClr val="FBC82F"/>
                </a:solidFill>
                <a:effectLst>
                  <a:outerShdw blurRad="38100" dist="38100" dir="2700000" algn="tl">
                    <a:srgbClr val="000000">
                      <a:alpha val="43137"/>
                    </a:srgbClr>
                  </a:outerShdw>
                </a:effectLst>
              </a:rPr>
              <a:t>Marriage is a Blessing</a:t>
            </a:r>
          </a:p>
          <a:p>
            <a:r>
              <a:rPr lang="en-US" sz="4400" dirty="0">
                <a:solidFill>
                  <a:schemeClr val="bg1"/>
                </a:solidFill>
                <a:effectLst>
                  <a:outerShdw blurRad="38100" dist="38100" dir="2700000" algn="tl">
                    <a:srgbClr val="000000">
                      <a:alpha val="43137"/>
                    </a:srgbClr>
                  </a:outerShdw>
                </a:effectLst>
              </a:rPr>
              <a:t>1 Corinthians 7:2-5</a:t>
            </a:r>
          </a:p>
          <a:p>
            <a:r>
              <a:rPr lang="en-US" sz="4400" dirty="0">
                <a:solidFill>
                  <a:schemeClr val="bg1"/>
                </a:solidFill>
                <a:effectLst>
                  <a:outerShdw blurRad="38100" dist="38100" dir="2700000" algn="tl">
                    <a:srgbClr val="000000">
                      <a:alpha val="43137"/>
                    </a:srgbClr>
                  </a:outerShdw>
                </a:effectLst>
              </a:rPr>
              <a:t>Ephesians 5:28-29</a:t>
            </a:r>
          </a:p>
        </p:txBody>
      </p:sp>
      <p:pic>
        <p:nvPicPr>
          <p:cNvPr id="7" name="Picture 6">
            <a:extLst>
              <a:ext uri="{FF2B5EF4-FFF2-40B4-BE49-F238E27FC236}">
                <a16:creationId xmlns:a16="http://schemas.microsoft.com/office/drawing/2014/main" id="{6CC335D2-0EB4-434D-ACD5-7E569BC8F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93" y="2946400"/>
            <a:ext cx="4745745" cy="3911599"/>
          </a:xfrm>
          <a:prstGeom prst="rect">
            <a:avLst/>
          </a:prstGeom>
        </p:spPr>
      </p:pic>
    </p:spTree>
    <p:extLst>
      <p:ext uri="{BB962C8B-B14F-4D97-AF65-F5344CB8AC3E}">
        <p14:creationId xmlns:p14="http://schemas.microsoft.com/office/powerpoint/2010/main" val="3257615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3DD9-76FA-447A-814D-07E44800E021}"/>
              </a:ext>
            </a:extLst>
          </p:cNvPr>
          <p:cNvSpPr>
            <a:spLocks noGrp="1"/>
          </p:cNvSpPr>
          <p:nvPr>
            <p:ph type="ctrTitle"/>
          </p:nvPr>
        </p:nvSpPr>
        <p:spPr>
          <a:xfrm>
            <a:off x="499893" y="230249"/>
            <a:ext cx="4745745" cy="1852551"/>
          </a:xfrm>
        </p:spPr>
        <p:txBody>
          <a:bodyPr>
            <a:noAutofit/>
          </a:bodyPr>
          <a:lstStyle/>
          <a:p>
            <a:r>
              <a:rPr lang="en-US" sz="7200" dirty="0">
                <a:solidFill>
                  <a:srgbClr val="FBC82F"/>
                </a:solidFill>
                <a:effectLst>
                  <a:outerShdw blurRad="38100" dist="38100" dir="2700000" algn="tl">
                    <a:srgbClr val="000000">
                      <a:alpha val="43137"/>
                    </a:srgbClr>
                  </a:outerShdw>
                </a:effectLst>
                <a:latin typeface="Footlight MT Light" panose="0204060206030A020304" pitchFamily="18" charset="0"/>
              </a:rPr>
              <a:t>Compliance</a:t>
            </a:r>
          </a:p>
        </p:txBody>
      </p:sp>
      <p:sp>
        <p:nvSpPr>
          <p:cNvPr id="3" name="Subtitle 2">
            <a:extLst>
              <a:ext uri="{FF2B5EF4-FFF2-40B4-BE49-F238E27FC236}">
                <a16:creationId xmlns:a16="http://schemas.microsoft.com/office/drawing/2014/main" id="{8D328211-5E15-4835-9C65-747E14E1EF5E}"/>
              </a:ext>
            </a:extLst>
          </p:cNvPr>
          <p:cNvSpPr>
            <a:spLocks noGrp="1"/>
          </p:cNvSpPr>
          <p:nvPr>
            <p:ph type="subTitle" idx="1"/>
          </p:nvPr>
        </p:nvSpPr>
        <p:spPr>
          <a:xfrm>
            <a:off x="5723467" y="464024"/>
            <a:ext cx="5968640" cy="5869043"/>
          </a:xfrm>
        </p:spPr>
        <p:txBody>
          <a:bodyPr>
            <a:normAutofit/>
          </a:bodyPr>
          <a:lstStyle/>
          <a:p>
            <a:r>
              <a:rPr lang="en-US" sz="4400" b="1" cap="small" dirty="0">
                <a:solidFill>
                  <a:srgbClr val="FBC82F"/>
                </a:solidFill>
                <a:effectLst>
                  <a:outerShdw blurRad="38100" dist="38100" dir="2700000" algn="tl">
                    <a:srgbClr val="000000">
                      <a:alpha val="43137"/>
                    </a:srgbClr>
                  </a:outerShdw>
                </a:effectLst>
              </a:rPr>
              <a:t>Lawlessness brings Conflict w/ Authorities</a:t>
            </a:r>
          </a:p>
          <a:p>
            <a:r>
              <a:rPr lang="en-US" sz="4200" dirty="0">
                <a:solidFill>
                  <a:schemeClr val="bg1"/>
                </a:solidFill>
                <a:effectLst>
                  <a:outerShdw blurRad="38100" dist="38100" dir="2700000" algn="tl">
                    <a:srgbClr val="000000">
                      <a:alpha val="43137"/>
                    </a:srgbClr>
                  </a:outerShdw>
                </a:effectLst>
              </a:rPr>
              <a:t>Romans 13:1-3</a:t>
            </a:r>
          </a:p>
          <a:p>
            <a:r>
              <a:rPr lang="en-US" sz="4200" dirty="0">
                <a:solidFill>
                  <a:schemeClr val="bg1"/>
                </a:solidFill>
                <a:effectLst>
                  <a:outerShdw blurRad="38100" dist="38100" dir="2700000" algn="tl">
                    <a:srgbClr val="000000">
                      <a:alpha val="43137"/>
                    </a:srgbClr>
                  </a:outerShdw>
                </a:effectLst>
              </a:rPr>
              <a:t>Proverbs 24:19-20</a:t>
            </a:r>
          </a:p>
          <a:p>
            <a:endParaRPr lang="en-US" sz="1400" dirty="0">
              <a:solidFill>
                <a:schemeClr val="bg1"/>
              </a:solidFill>
              <a:effectLst>
                <a:outerShdw blurRad="38100" dist="38100" dir="2700000" algn="tl">
                  <a:srgbClr val="000000">
                    <a:alpha val="43137"/>
                  </a:srgbClr>
                </a:outerShdw>
              </a:effectLst>
            </a:endParaRPr>
          </a:p>
          <a:p>
            <a:r>
              <a:rPr lang="en-US" sz="4400" b="1" cap="small" dirty="0">
                <a:solidFill>
                  <a:srgbClr val="FBC82F"/>
                </a:solidFill>
                <a:effectLst>
                  <a:outerShdw blurRad="38100" dist="38100" dir="2700000" algn="tl">
                    <a:srgbClr val="000000">
                      <a:alpha val="43137"/>
                    </a:srgbClr>
                  </a:outerShdw>
                </a:effectLst>
              </a:rPr>
              <a:t>The Christian is to be Law-Abiding</a:t>
            </a:r>
          </a:p>
          <a:p>
            <a:r>
              <a:rPr lang="en-US" sz="4400" dirty="0">
                <a:solidFill>
                  <a:schemeClr val="bg1"/>
                </a:solidFill>
                <a:effectLst>
                  <a:outerShdw blurRad="38100" dist="38100" dir="2700000" algn="tl">
                    <a:srgbClr val="000000">
                      <a:alpha val="43137"/>
                    </a:srgbClr>
                  </a:outerShdw>
                </a:effectLst>
              </a:rPr>
              <a:t>Romans 13:5-7</a:t>
            </a:r>
          </a:p>
          <a:p>
            <a:r>
              <a:rPr lang="en-US" sz="4400" dirty="0">
                <a:solidFill>
                  <a:schemeClr val="bg1"/>
                </a:solidFill>
                <a:effectLst>
                  <a:outerShdw blurRad="38100" dist="38100" dir="2700000" algn="tl">
                    <a:srgbClr val="000000">
                      <a:alpha val="43137"/>
                    </a:srgbClr>
                  </a:outerShdw>
                </a:effectLst>
              </a:rPr>
              <a:t>Titus 3:1-2</a:t>
            </a:r>
          </a:p>
        </p:txBody>
      </p:sp>
      <p:pic>
        <p:nvPicPr>
          <p:cNvPr id="7" name="Picture 6">
            <a:extLst>
              <a:ext uri="{FF2B5EF4-FFF2-40B4-BE49-F238E27FC236}">
                <a16:creationId xmlns:a16="http://schemas.microsoft.com/office/drawing/2014/main" id="{6CC335D2-0EB4-434D-ACD5-7E569BC8F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93" y="2946400"/>
            <a:ext cx="4745745" cy="3911599"/>
          </a:xfrm>
          <a:prstGeom prst="rect">
            <a:avLst/>
          </a:prstGeom>
        </p:spPr>
      </p:pic>
    </p:spTree>
    <p:extLst>
      <p:ext uri="{BB962C8B-B14F-4D97-AF65-F5344CB8AC3E}">
        <p14:creationId xmlns:p14="http://schemas.microsoft.com/office/powerpoint/2010/main" val="600864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3DD9-76FA-447A-814D-07E44800E021}"/>
              </a:ext>
            </a:extLst>
          </p:cNvPr>
          <p:cNvSpPr>
            <a:spLocks noGrp="1"/>
          </p:cNvSpPr>
          <p:nvPr>
            <p:ph type="ctrTitle"/>
          </p:nvPr>
        </p:nvSpPr>
        <p:spPr>
          <a:xfrm>
            <a:off x="499893" y="230249"/>
            <a:ext cx="4745745" cy="2089617"/>
          </a:xfrm>
        </p:spPr>
        <p:txBody>
          <a:bodyPr>
            <a:noAutofit/>
          </a:bodyPr>
          <a:lstStyle/>
          <a:p>
            <a:r>
              <a:rPr lang="en-US" sz="7200" dirty="0">
                <a:solidFill>
                  <a:srgbClr val="FBC82F"/>
                </a:solidFill>
                <a:effectLst>
                  <a:outerShdw blurRad="38100" dist="38100" dir="2700000" algn="tl">
                    <a:srgbClr val="000000">
                      <a:alpha val="43137"/>
                    </a:srgbClr>
                  </a:outerShdw>
                </a:effectLst>
                <a:latin typeface="Footlight MT Light" panose="0204060206030A020304" pitchFamily="18" charset="0"/>
              </a:rPr>
              <a:t>Summary</a:t>
            </a:r>
          </a:p>
        </p:txBody>
      </p:sp>
      <p:sp>
        <p:nvSpPr>
          <p:cNvPr id="3" name="Subtitle 2">
            <a:extLst>
              <a:ext uri="{FF2B5EF4-FFF2-40B4-BE49-F238E27FC236}">
                <a16:creationId xmlns:a16="http://schemas.microsoft.com/office/drawing/2014/main" id="{8D328211-5E15-4835-9C65-747E14E1EF5E}"/>
              </a:ext>
            </a:extLst>
          </p:cNvPr>
          <p:cNvSpPr>
            <a:spLocks noGrp="1"/>
          </p:cNvSpPr>
          <p:nvPr>
            <p:ph type="subTitle" idx="1"/>
          </p:nvPr>
        </p:nvSpPr>
        <p:spPr>
          <a:xfrm>
            <a:off x="6096000" y="715617"/>
            <a:ext cx="5715896" cy="5803715"/>
          </a:xfrm>
        </p:spPr>
        <p:txBody>
          <a:bodyPr>
            <a:normAutofit/>
          </a:bodyPr>
          <a:lstStyle/>
          <a:p>
            <a:pPr marL="742950" indent="-742950" algn="l">
              <a:buFont typeface="+mj-lt"/>
              <a:buAutoNum type="arabicPeriod"/>
            </a:pPr>
            <a:r>
              <a:rPr lang="en-US" sz="4400" dirty="0">
                <a:solidFill>
                  <a:schemeClr val="bg1"/>
                </a:solidFill>
                <a:effectLst>
                  <a:outerShdw blurRad="38100" dist="38100" dir="2700000" algn="tl">
                    <a:srgbClr val="000000">
                      <a:alpha val="43137"/>
                    </a:srgbClr>
                  </a:outerShdw>
                </a:effectLst>
              </a:rPr>
              <a:t>Great joy comes in life when one lives morally as God defines the concept.</a:t>
            </a:r>
          </a:p>
          <a:p>
            <a:pPr marL="742950" indent="-742950" algn="l">
              <a:buFont typeface="+mj-lt"/>
              <a:buAutoNum type="arabicPeriod"/>
            </a:pPr>
            <a:r>
              <a:rPr lang="en-US" sz="4400" dirty="0">
                <a:solidFill>
                  <a:schemeClr val="bg1"/>
                </a:solidFill>
                <a:effectLst>
                  <a:outerShdw blurRad="38100" dist="38100" dir="2700000" algn="tl">
                    <a:srgbClr val="000000">
                      <a:alpha val="43137"/>
                    </a:srgbClr>
                  </a:outerShdw>
                </a:effectLst>
              </a:rPr>
              <a:t>Eternal joy is the final reward of living a life that is pleasing to Him.</a:t>
            </a:r>
          </a:p>
        </p:txBody>
      </p:sp>
      <p:pic>
        <p:nvPicPr>
          <p:cNvPr id="7" name="Picture 6">
            <a:extLst>
              <a:ext uri="{FF2B5EF4-FFF2-40B4-BE49-F238E27FC236}">
                <a16:creationId xmlns:a16="http://schemas.microsoft.com/office/drawing/2014/main" id="{6CC335D2-0EB4-434D-ACD5-7E569BC8F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93" y="2946400"/>
            <a:ext cx="4745745" cy="3911599"/>
          </a:xfrm>
          <a:prstGeom prst="rect">
            <a:avLst/>
          </a:prstGeom>
        </p:spPr>
      </p:pic>
    </p:spTree>
    <p:extLst>
      <p:ext uri="{BB962C8B-B14F-4D97-AF65-F5344CB8AC3E}">
        <p14:creationId xmlns:p14="http://schemas.microsoft.com/office/powerpoint/2010/main" val="102711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2610</Words>
  <Application>Microsoft Office PowerPoint</Application>
  <PresentationFormat>Widescreen</PresentationFormat>
  <Paragraphs>113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 Light</vt:lpstr>
      <vt:lpstr>Calibri</vt:lpstr>
      <vt:lpstr>Footlight MT Light</vt:lpstr>
      <vt:lpstr>Arial</vt:lpstr>
      <vt:lpstr>Office Theme</vt:lpstr>
      <vt:lpstr>The Benefits of a Moral Life</vt:lpstr>
      <vt:lpstr>Our Premise</vt:lpstr>
      <vt:lpstr>Sobriety</vt:lpstr>
      <vt:lpstr>Monogamy</vt:lpstr>
      <vt:lpstr>Compliance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31</cp:revision>
  <dcterms:created xsi:type="dcterms:W3CDTF">2018-04-21T16:16:08Z</dcterms:created>
  <dcterms:modified xsi:type="dcterms:W3CDTF">2018-04-27T18:20:19Z</dcterms:modified>
</cp:coreProperties>
</file>